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56" r:id="rId4"/>
    <p:sldId id="258" r:id="rId5"/>
    <p:sldId id="270" r:id="rId6"/>
    <p:sldId id="271" r:id="rId7"/>
    <p:sldId id="272" r:id="rId8"/>
    <p:sldId id="282" r:id="rId9"/>
    <p:sldId id="276" r:id="rId10"/>
    <p:sldId id="277" r:id="rId11"/>
    <p:sldId id="278" r:id="rId12"/>
    <p:sldId id="279" r:id="rId13"/>
    <p:sldId id="280" r:id="rId14"/>
    <p:sldId id="274" r:id="rId15"/>
    <p:sldId id="259" r:id="rId16"/>
    <p:sldId id="260"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58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9080CF0F-02BB-44B7-846B-42BB49BC186C}"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9080CF0F-02BB-44B7-846B-42BB49BC186C}"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9080CF0F-02BB-44B7-846B-42BB49BC186C}"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080CF0F-02BB-44B7-846B-42BB49BC186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90CF6DC-9763-44AC-A30B-EB1D4E1A2FBF}" type="datetimeFigureOut">
              <a:rPr lang="en-US" smtClean="0"/>
              <a:pPr/>
              <a:t>3/23/2018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9080CF0F-02BB-44B7-846B-42BB49BC186C}"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90CF6DC-9763-44AC-A30B-EB1D4E1A2FBF}" type="datetimeFigureOut">
              <a:rPr lang="en-US" smtClean="0"/>
              <a:pPr/>
              <a:t>3/23/2018</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080CF0F-02BB-44B7-846B-42BB49BC186C}"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x3KnpEJPud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D6i7U_99BQY" TargetMode="External"/><Relationship Id="rId2" Type="http://schemas.openxmlformats.org/officeDocument/2006/relationships/hyperlink" Target="https://www.youtube.com/watch?v=MFV2CekiUy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D6i7U_99BQ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mAYh4nWUkU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0"/>
            <a:ext cx="8143900" cy="6858000"/>
          </a:xfrm>
        </p:spPr>
        <p:txBody>
          <a:bodyPr>
            <a:normAutofit/>
          </a:bodyPr>
          <a:lstStyle/>
          <a:p>
            <a:pPr algn="ctr"/>
            <a:r>
              <a:rPr lang="en-US" sz="6600" dirty="0" smtClean="0">
                <a:latin typeface="Freestyle Script" pitchFamily="66" charset="0"/>
              </a:rPr>
              <a:t>Welcome </a:t>
            </a:r>
            <a:r>
              <a:rPr lang="en-US" sz="6600" dirty="0" smtClean="0"/>
              <a:t/>
            </a:r>
            <a:br>
              <a:rPr lang="en-US" sz="6600" dirty="0" smtClean="0"/>
            </a:br>
            <a:r>
              <a:rPr lang="en-US" sz="6600" dirty="0" smtClean="0">
                <a:latin typeface="Freestyle Script" pitchFamily="66" charset="0"/>
              </a:rPr>
              <a:t>to</a:t>
            </a:r>
            <a:r>
              <a:rPr lang="en-US" sz="6600" dirty="0" smtClean="0"/>
              <a:t> </a:t>
            </a:r>
            <a:r>
              <a:rPr lang="en-US" dirty="0" smtClean="0"/>
              <a:t/>
            </a:r>
            <a:br>
              <a:rPr lang="en-US" dirty="0" smtClean="0"/>
            </a:br>
            <a:r>
              <a:rPr lang="en-US" dirty="0" smtClean="0">
                <a:solidFill>
                  <a:srgbClr val="C00000"/>
                </a:solidFill>
                <a:latin typeface="Algerian" pitchFamily="82" charset="0"/>
              </a:rPr>
              <a:t>UGC HRDC </a:t>
            </a:r>
            <a:br>
              <a:rPr lang="en-US" dirty="0" smtClean="0">
                <a:solidFill>
                  <a:srgbClr val="C00000"/>
                </a:solidFill>
                <a:latin typeface="Algerian" pitchFamily="82" charset="0"/>
              </a:rPr>
            </a:br>
            <a:r>
              <a:rPr lang="en-US" dirty="0" err="1" smtClean="0">
                <a:solidFill>
                  <a:srgbClr val="C00000"/>
                </a:solidFill>
                <a:latin typeface="Algerian" pitchFamily="82" charset="0"/>
              </a:rPr>
              <a:t>Saurashtra</a:t>
            </a:r>
            <a:r>
              <a:rPr lang="en-US" dirty="0" smtClean="0">
                <a:solidFill>
                  <a:srgbClr val="C00000"/>
                </a:solidFill>
                <a:latin typeface="Algerian" pitchFamily="82" charset="0"/>
              </a:rPr>
              <a:t> University Rajkot</a:t>
            </a:r>
            <a:br>
              <a:rPr lang="en-US" dirty="0" smtClean="0">
                <a:solidFill>
                  <a:srgbClr val="C00000"/>
                </a:solidFill>
                <a:latin typeface="Algerian" pitchFamily="82" charset="0"/>
              </a:rPr>
            </a:br>
            <a:r>
              <a:rPr lang="en-US" dirty="0" smtClean="0">
                <a:latin typeface="Algerian" pitchFamily="82" charset="0"/>
              </a:rPr>
              <a:t/>
            </a:r>
            <a:br>
              <a:rPr lang="en-US" dirty="0" smtClean="0">
                <a:latin typeface="Algerian" pitchFamily="82" charset="0"/>
              </a:rPr>
            </a:br>
            <a:r>
              <a:rPr lang="en-US" sz="2200" dirty="0" smtClean="0">
                <a:solidFill>
                  <a:schemeClr val="tx1"/>
                </a:solidFill>
                <a:latin typeface="Algerian" pitchFamily="82" charset="0"/>
              </a:rPr>
              <a:t>Faculty Improvement </a:t>
            </a:r>
            <a:r>
              <a:rPr lang="en-US" sz="2200" dirty="0" err="1" smtClean="0">
                <a:solidFill>
                  <a:schemeClr val="tx1"/>
                </a:solidFill>
                <a:latin typeface="Algerian" pitchFamily="82" charset="0"/>
              </a:rPr>
              <a:t>programme</a:t>
            </a:r>
            <a:r>
              <a:rPr lang="en-US" sz="2200" dirty="0" smtClean="0">
                <a:solidFill>
                  <a:schemeClr val="tx1"/>
                </a:solidFill>
                <a:latin typeface="Algerian" pitchFamily="82" charset="0"/>
              </a:rPr>
              <a:t> - 08</a:t>
            </a:r>
            <a:r>
              <a:rPr lang="en-US" dirty="0" smtClean="0">
                <a:latin typeface="Algerian" pitchFamily="82" charset="0"/>
              </a:rPr>
              <a:t/>
            </a:r>
            <a:br>
              <a:rPr lang="en-US" dirty="0" smtClean="0">
                <a:latin typeface="Algerian" pitchFamily="82" charset="0"/>
              </a:rPr>
            </a:br>
            <a:endParaRPr lang="en-IN" dirty="0">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8143900" cy="1143000"/>
          </a:xfrm>
        </p:spPr>
        <p:txBody>
          <a:bodyPr>
            <a:normAutofit/>
          </a:bodyPr>
          <a:lstStyle/>
          <a:p>
            <a:pPr algn="ctr"/>
            <a:r>
              <a:rPr lang="en-IN" sz="2700" dirty="0" smtClean="0">
                <a:solidFill>
                  <a:srgbClr val="C00000"/>
                </a:solidFill>
                <a:effectLst/>
                <a:latin typeface="Algerian" pitchFamily="82" charset="0"/>
              </a:rPr>
              <a:t>Decision Making </a:t>
            </a:r>
            <a:r>
              <a:rPr lang="en-IN" sz="2700" dirty="0" smtClean="0">
                <a:solidFill>
                  <a:srgbClr val="C00000"/>
                </a:solidFill>
                <a:effectLst/>
                <a:latin typeface="Algerian" pitchFamily="82" charset="0"/>
              </a:rPr>
              <a:t>Skill</a:t>
            </a:r>
            <a:endParaRPr lang="en-IN" dirty="0"/>
          </a:p>
        </p:txBody>
      </p:sp>
      <p:sp>
        <p:nvSpPr>
          <p:cNvPr id="4" name="Rectangle 3"/>
          <p:cNvSpPr/>
          <p:nvPr/>
        </p:nvSpPr>
        <p:spPr>
          <a:xfrm>
            <a:off x="1000100" y="1142984"/>
            <a:ext cx="8143900" cy="5816977"/>
          </a:xfrm>
          <a:prstGeom prst="rect">
            <a:avLst/>
          </a:prstGeom>
        </p:spPr>
        <p:txBody>
          <a:bodyPr wrap="square">
            <a:spAutoFit/>
          </a:bodyPr>
          <a:lstStyle/>
          <a:p>
            <a:pPr algn="just">
              <a:lnSpc>
                <a:spcPct val="150000"/>
              </a:lnSpc>
            </a:pPr>
            <a:r>
              <a:rPr lang="en-IN" sz="1600" dirty="0" smtClean="0">
                <a:latin typeface="Bodoni MT" pitchFamily="18" charset="0"/>
              </a:rPr>
              <a:t>At </a:t>
            </a:r>
            <a:r>
              <a:rPr lang="en-IN" sz="1600" dirty="0" smtClean="0">
                <a:latin typeface="Bodoni MT" pitchFamily="18" charset="0"/>
              </a:rPr>
              <a:t>the time problem solving we need to take decision when we have choice of the correct way out of different ways. This skill can be acquired by the practice. In the beginning stage, learner can use any way though it is wrong because it helps for decision making in future. </a:t>
            </a:r>
          </a:p>
          <a:p>
            <a:pPr algn="just">
              <a:lnSpc>
                <a:spcPct val="150000"/>
              </a:lnSpc>
            </a:pPr>
            <a:r>
              <a:rPr lang="en-IN" sz="1600" dirty="0" smtClean="0">
                <a:latin typeface="Bodoni MT" pitchFamily="18" charset="0"/>
              </a:rPr>
              <a:t>Economic-mathematical </a:t>
            </a:r>
            <a:r>
              <a:rPr lang="en-IN" sz="1600" dirty="0" err="1" smtClean="0">
                <a:latin typeface="Bodoni MT" pitchFamily="18" charset="0"/>
              </a:rPr>
              <a:t>modeling</a:t>
            </a:r>
            <a:r>
              <a:rPr lang="en-IN" sz="1600" dirty="0" smtClean="0">
                <a:latin typeface="Bodoni MT" pitchFamily="18" charset="0"/>
              </a:rPr>
              <a:t> of decision can be applied only in the conditions in which the result expected by the decisional factor can be monetary quantified and accomplishes an optimization. </a:t>
            </a:r>
            <a:r>
              <a:rPr lang="en-IN" sz="1600" dirty="0" err="1" smtClean="0">
                <a:latin typeface="Bodoni MT" pitchFamily="18" charset="0"/>
              </a:rPr>
              <a:t>Modeling</a:t>
            </a:r>
            <a:r>
              <a:rPr lang="en-IN" sz="1600" dirty="0" smtClean="0">
                <a:latin typeface="Bodoni MT" pitchFamily="18" charset="0"/>
              </a:rPr>
              <a:t> the decision through intelligent technologies is applied in the circumstances in which the decisional factor lacks the knowledge regarding the acting ways and the reasoning about the implementation of the best decision and incorporates, through the informational model developed, the knowledge from the domain. The decision </a:t>
            </a:r>
            <a:r>
              <a:rPr lang="en-IN" sz="1600" dirty="0" err="1" smtClean="0">
                <a:latin typeface="Bodoni MT" pitchFamily="18" charset="0"/>
              </a:rPr>
              <a:t>modeling</a:t>
            </a:r>
            <a:r>
              <a:rPr lang="en-IN" sz="1600" dirty="0" smtClean="0">
                <a:latin typeface="Bodoni MT" pitchFamily="18" charset="0"/>
              </a:rPr>
              <a:t> through informational technologies has a larger area of coverage. Thus, informational technologies can be used for developing an informational solution based on an economic mathematical model through the implementation of this model into a programming language, and for developing an intelligent informational solution which incorporates knowledge from a specific domain of action.</a:t>
            </a:r>
          </a:p>
          <a:p>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8143900" cy="1143000"/>
          </a:xfrm>
        </p:spPr>
        <p:txBody>
          <a:bodyPr>
            <a:normAutofit/>
          </a:bodyPr>
          <a:lstStyle/>
          <a:p>
            <a:pPr algn="ctr"/>
            <a:r>
              <a:rPr lang="en-IN" sz="2800" dirty="0" smtClean="0">
                <a:solidFill>
                  <a:srgbClr val="C00000"/>
                </a:solidFill>
                <a:effectLst/>
                <a:latin typeface="Algerian" pitchFamily="82" charset="0"/>
              </a:rPr>
              <a:t>Critical thinking </a:t>
            </a:r>
            <a:r>
              <a:rPr lang="en-IN" sz="2800" dirty="0" smtClean="0">
                <a:solidFill>
                  <a:srgbClr val="C00000"/>
                </a:solidFill>
                <a:effectLst/>
                <a:latin typeface="Algerian" pitchFamily="82" charset="0"/>
              </a:rPr>
              <a:t>skill</a:t>
            </a:r>
            <a:endParaRPr lang="en-IN" sz="2800" dirty="0">
              <a:solidFill>
                <a:srgbClr val="C00000"/>
              </a:solidFill>
              <a:effectLst/>
              <a:latin typeface="Algerian" pitchFamily="82" charset="0"/>
            </a:endParaRPr>
          </a:p>
        </p:txBody>
      </p:sp>
      <p:sp>
        <p:nvSpPr>
          <p:cNvPr id="3" name="Content Placeholder 2"/>
          <p:cNvSpPr>
            <a:spLocks noGrp="1"/>
          </p:cNvSpPr>
          <p:nvPr>
            <p:ph idx="1"/>
          </p:nvPr>
        </p:nvSpPr>
        <p:spPr>
          <a:xfrm>
            <a:off x="1000100" y="1071546"/>
            <a:ext cx="8143900" cy="5500726"/>
          </a:xfrm>
        </p:spPr>
        <p:txBody>
          <a:bodyPr>
            <a:normAutofit/>
          </a:bodyPr>
          <a:lstStyle/>
          <a:p>
            <a:pPr algn="just">
              <a:lnSpc>
                <a:spcPct val="150000"/>
              </a:lnSpc>
            </a:pPr>
            <a:r>
              <a:rPr lang="en-IN" sz="1800" dirty="0" smtClean="0">
                <a:latin typeface="Bodoni MT" pitchFamily="18" charset="0"/>
              </a:rPr>
              <a:t>Critical </a:t>
            </a:r>
            <a:r>
              <a:rPr lang="en-IN" sz="1800" dirty="0" smtClean="0">
                <a:latin typeface="Bodoni MT" pitchFamily="18" charset="0"/>
              </a:rPr>
              <a:t>and creative thinking are both essential to doing math. Critical thinking skills will lead a student in the process of analysis, evaluation and synthesis in solving a mathematical problem. Thinking may be critical and </a:t>
            </a:r>
            <a:r>
              <a:rPr lang="en-IN" sz="1800" dirty="0" err="1" smtClean="0">
                <a:latin typeface="Bodoni MT" pitchFamily="18" charset="0"/>
              </a:rPr>
              <a:t>creative.Creative</a:t>
            </a:r>
            <a:r>
              <a:rPr lang="en-IN" sz="1800" dirty="0" smtClean="0">
                <a:latin typeface="Bodoni MT" pitchFamily="18" charset="0"/>
              </a:rPr>
              <a:t> thinking: making something new.</a:t>
            </a:r>
            <a:br>
              <a:rPr lang="en-IN" sz="1800" dirty="0" smtClean="0">
                <a:latin typeface="Bodoni MT" pitchFamily="18" charset="0"/>
              </a:rPr>
            </a:br>
            <a:r>
              <a:rPr lang="en-IN" sz="1800" dirty="0" smtClean="0">
                <a:latin typeface="Bodoni MT" pitchFamily="18" charset="0"/>
              </a:rPr>
              <a:t>Critical thinking: making sound judgements. </a:t>
            </a:r>
          </a:p>
          <a:p>
            <a:pPr algn="just">
              <a:lnSpc>
                <a:spcPct val="150000"/>
              </a:lnSpc>
            </a:pPr>
            <a:r>
              <a:rPr lang="en-IN" sz="1800" i="1" dirty="0" smtClean="0">
                <a:latin typeface="Bodoni MT" pitchFamily="18" charset="0"/>
              </a:rPr>
              <a:t>“These two ways of thinking are complementary and equally important. They need to work together in harmony to address perceived dilemmas, paradoxes, opportunities, challenges, or concerns (</a:t>
            </a:r>
            <a:r>
              <a:rPr lang="en-IN" sz="1800" i="1" dirty="0" err="1" smtClean="0">
                <a:latin typeface="Bodoni MT" pitchFamily="18" charset="0"/>
              </a:rPr>
              <a:t>Treffinger</a:t>
            </a:r>
            <a:r>
              <a:rPr lang="en-IN" sz="1800" i="1" dirty="0" smtClean="0">
                <a:latin typeface="Bodoni MT" pitchFamily="18" charset="0"/>
              </a:rPr>
              <a:t>, </a:t>
            </a:r>
            <a:r>
              <a:rPr lang="en-IN" sz="1800" i="1" dirty="0" err="1" smtClean="0">
                <a:latin typeface="Bodoni MT" pitchFamily="18" charset="0"/>
              </a:rPr>
              <a:t>Isaksen</a:t>
            </a:r>
            <a:r>
              <a:rPr lang="en-IN" sz="1800" i="1" dirty="0" smtClean="0">
                <a:latin typeface="Bodoni MT" pitchFamily="18" charset="0"/>
              </a:rPr>
              <a:t>, &amp; Stead-Dorval, 2006)</a:t>
            </a:r>
            <a:endParaRPr lang="en-IN" sz="1800" dirty="0" smtClean="0">
              <a:latin typeface="Bodoni MT" pitchFamily="18" charset="0"/>
            </a:endParaRPr>
          </a:p>
          <a:p>
            <a:pPr algn="just">
              <a:lnSpc>
                <a:spcPct val="150000"/>
              </a:lnSpc>
            </a:pPr>
            <a:r>
              <a:rPr lang="en-IN" sz="1800" dirty="0" smtClean="0">
                <a:latin typeface="Bodoni MT" pitchFamily="18" charset="0"/>
              </a:rPr>
              <a:t>Learners will make judgements as they are solving problems, deciding which path to follow, and when. They will pick the best representations for their mathematical work, and their own idiosyncratic mathematical voice will come out.</a:t>
            </a:r>
          </a:p>
          <a:p>
            <a:pPr>
              <a:buNone/>
            </a:pP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8143900" cy="1000108"/>
          </a:xfrm>
        </p:spPr>
        <p:txBody>
          <a:bodyPr>
            <a:normAutofit/>
          </a:bodyPr>
          <a:lstStyle/>
          <a:p>
            <a:pPr algn="ctr"/>
            <a:r>
              <a:rPr lang="en-IN" sz="2200" dirty="0" smtClean="0">
                <a:solidFill>
                  <a:srgbClr val="C00000"/>
                </a:solidFill>
                <a:effectLst/>
                <a:latin typeface="Algerian" pitchFamily="82" charset="0"/>
              </a:rPr>
              <a:t>Communicating ideas and </a:t>
            </a:r>
            <a:r>
              <a:rPr lang="en-IN" sz="2200" dirty="0" smtClean="0">
                <a:solidFill>
                  <a:srgbClr val="C00000"/>
                </a:solidFill>
                <a:effectLst/>
                <a:latin typeface="Algerian" pitchFamily="82" charset="0"/>
              </a:rPr>
              <a:t>information</a:t>
            </a:r>
            <a:endParaRPr lang="en-IN" dirty="0"/>
          </a:p>
        </p:txBody>
      </p:sp>
      <p:sp>
        <p:nvSpPr>
          <p:cNvPr id="3" name="Content Placeholder 2"/>
          <p:cNvSpPr>
            <a:spLocks noGrp="1"/>
          </p:cNvSpPr>
          <p:nvPr>
            <p:ph idx="1"/>
          </p:nvPr>
        </p:nvSpPr>
        <p:spPr>
          <a:xfrm>
            <a:off x="1000100" y="1447800"/>
            <a:ext cx="8143900" cy="5410200"/>
          </a:xfrm>
        </p:spPr>
        <p:txBody>
          <a:bodyPr>
            <a:normAutofit fontScale="55000" lnSpcReduction="20000"/>
          </a:bodyPr>
          <a:lstStyle/>
          <a:p>
            <a:pPr algn="just">
              <a:lnSpc>
                <a:spcPct val="170000"/>
              </a:lnSpc>
              <a:buNone/>
            </a:pPr>
            <a:r>
              <a:rPr lang="en-IN" sz="2900" dirty="0" smtClean="0">
                <a:latin typeface="Bodoni MT" pitchFamily="18" charset="0"/>
              </a:rPr>
              <a:t>To </a:t>
            </a:r>
            <a:r>
              <a:rPr lang="en-IN" sz="2900" dirty="0" smtClean="0">
                <a:latin typeface="Bodoni MT" pitchFamily="18" charset="0"/>
              </a:rPr>
              <a:t>communicate concept, axioms, definitions, theorems, ideas, logic, arguments, steps </a:t>
            </a:r>
            <a:r>
              <a:rPr lang="en-IN" sz="2900" dirty="0" smtClean="0">
                <a:latin typeface="Bodoni MT" pitchFamily="18" charset="0"/>
              </a:rPr>
              <a:t>of solving </a:t>
            </a:r>
            <a:r>
              <a:rPr lang="en-IN" sz="2900" dirty="0" smtClean="0">
                <a:latin typeface="Bodoni MT" pitchFamily="18" charset="0"/>
              </a:rPr>
              <a:t>a problem, processing ideas and conclusion we need the skill of expression which we call communicating ideas and information. All the teachers and learners should have such skill of communicating ideas. If a learner cannot express his/her problem, difficulties, confusion, ideas, mathematical logic, learning cannot be done. In the ancient era mathematics was taught through puzzles and problems. Then all the students were trying to solve. To solve them they must have communication skill. There were brainstorming and communications, trial and error, and ultimately they were reaching to the solution. To put any problem and to let the learners solve themselves and involvement of teacher when and where needs, was the technique to develop this skill. At present this skill is less developed because of current education system. We must look behind and adopt the methods what were used in ancient era. </a:t>
            </a:r>
          </a:p>
          <a:p>
            <a:pPr>
              <a:buNone/>
            </a:pPr>
            <a:r>
              <a:rPr lang="en-IN" dirty="0" smtClean="0"/>
              <a:t/>
            </a:r>
            <a:br>
              <a:rPr lang="en-IN" dirty="0" smtClean="0"/>
            </a:br>
            <a:endParaRPr lang="en-IN"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8143900" cy="1143000"/>
          </a:xfrm>
        </p:spPr>
        <p:txBody>
          <a:bodyPr>
            <a:normAutofit/>
          </a:bodyPr>
          <a:lstStyle/>
          <a:p>
            <a:pPr algn="ctr"/>
            <a:r>
              <a:rPr lang="en-IN" sz="2000" dirty="0" smtClean="0">
                <a:solidFill>
                  <a:srgbClr val="C00000"/>
                </a:solidFill>
                <a:effectLst/>
                <a:latin typeface="Algerian" pitchFamily="82" charset="0"/>
              </a:rPr>
              <a:t>Interpersonal </a:t>
            </a:r>
            <a:r>
              <a:rPr lang="en-IN" sz="2000" dirty="0" smtClean="0">
                <a:solidFill>
                  <a:srgbClr val="C00000"/>
                </a:solidFill>
                <a:effectLst/>
                <a:latin typeface="Algerian" pitchFamily="82" charset="0"/>
              </a:rPr>
              <a:t>Relationship</a:t>
            </a:r>
            <a:endParaRPr lang="en-IN" dirty="0"/>
          </a:p>
        </p:txBody>
      </p:sp>
      <p:sp>
        <p:nvSpPr>
          <p:cNvPr id="3" name="Content Placeholder 2"/>
          <p:cNvSpPr>
            <a:spLocks noGrp="1"/>
          </p:cNvSpPr>
          <p:nvPr>
            <p:ph idx="1"/>
          </p:nvPr>
        </p:nvSpPr>
        <p:spPr>
          <a:xfrm>
            <a:off x="1000100" y="1447800"/>
            <a:ext cx="8143900" cy="5410200"/>
          </a:xfrm>
        </p:spPr>
        <p:txBody>
          <a:bodyPr>
            <a:normAutofit/>
          </a:bodyPr>
          <a:lstStyle/>
          <a:p>
            <a:pPr algn="just">
              <a:lnSpc>
                <a:spcPct val="150000"/>
              </a:lnSpc>
              <a:buNone/>
            </a:pPr>
            <a:r>
              <a:rPr lang="en-IN" sz="1900" dirty="0" smtClean="0">
                <a:latin typeface="Bodoni MT" pitchFamily="18" charset="0"/>
              </a:rPr>
              <a:t>In </a:t>
            </a:r>
            <a:r>
              <a:rPr lang="en-IN" sz="1900" dirty="0" err="1" smtClean="0">
                <a:latin typeface="Bodoni MT" pitchFamily="18" charset="0"/>
              </a:rPr>
              <a:t>T.Y.B.Sc</a:t>
            </a:r>
            <a:r>
              <a:rPr lang="en-IN" sz="1900" dirty="0" smtClean="0">
                <a:latin typeface="Bodoni MT" pitchFamily="18" charset="0"/>
              </a:rPr>
              <a:t>. Mathematics students are give project work in group of four to five students. Students divide their work and organize their ideas to complete the task. Teacher guides the group 2-3 times in a week. When a teacher gives assignment to work in group, it always interpersonal relation each one need help from one another. They can have some differences in their ideas, discussion, arguments and  reaching to solution gives opportunity to work in a team. To work in a team and to lead the team is parts of interpersonal relation. Learners find how to setup them in the team.</a:t>
            </a:r>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74638"/>
            <a:ext cx="8143900" cy="1143000"/>
          </a:xfrm>
        </p:spPr>
        <p:txBody>
          <a:bodyPr>
            <a:normAutofit fontScale="90000"/>
          </a:bodyPr>
          <a:lstStyle/>
          <a:p>
            <a:pPr algn="ctr"/>
            <a:r>
              <a:rPr lang="en-IN" sz="3100" dirty="0" smtClean="0">
                <a:solidFill>
                  <a:srgbClr val="C00000"/>
                </a:solidFill>
                <a:effectLst/>
                <a:latin typeface="Algerian" pitchFamily="82" charset="0"/>
              </a:rPr>
              <a:t>Life Skills in </a:t>
            </a:r>
            <a:r>
              <a:rPr lang="en-IN" sz="3100" dirty="0" err="1" smtClean="0">
                <a:solidFill>
                  <a:srgbClr val="C00000"/>
                </a:solidFill>
                <a:effectLst/>
                <a:latin typeface="Algerian" pitchFamily="82" charset="0"/>
              </a:rPr>
              <a:t>Gujrati</a:t>
            </a:r>
            <a:r>
              <a:rPr lang="en-IN" dirty="0" smtClean="0"/>
              <a:t/>
            </a:r>
            <a:br>
              <a:rPr lang="en-IN" dirty="0" smtClean="0"/>
            </a:br>
            <a:endParaRPr lang="en-IN" dirty="0"/>
          </a:p>
        </p:txBody>
      </p:sp>
      <p:sp>
        <p:nvSpPr>
          <p:cNvPr id="3" name="Content Placeholder 2"/>
          <p:cNvSpPr>
            <a:spLocks noGrp="1"/>
          </p:cNvSpPr>
          <p:nvPr>
            <p:ph idx="1"/>
          </p:nvPr>
        </p:nvSpPr>
        <p:spPr>
          <a:xfrm>
            <a:off x="1000100" y="1071546"/>
            <a:ext cx="8143900" cy="5176854"/>
          </a:xfrm>
        </p:spPr>
        <p:txBody>
          <a:bodyPr/>
          <a:lstStyle/>
          <a:p>
            <a:pPr>
              <a:buNone/>
            </a:pPr>
            <a:endParaRPr lang="en-IN" dirty="0" smtClean="0">
              <a:latin typeface="Bodoni MT" pitchFamily="18" charset="0"/>
            </a:endParaRPr>
          </a:p>
          <a:p>
            <a:pPr>
              <a:buNone/>
            </a:pPr>
            <a:r>
              <a:rPr lang="en-IN" dirty="0" smtClean="0">
                <a:latin typeface="Bodoni MT" pitchFamily="18" charset="0"/>
              </a:rPr>
              <a:t>Story telling and </a:t>
            </a:r>
            <a:r>
              <a:rPr lang="en-IN" dirty="0" smtClean="0">
                <a:latin typeface="Bodoni MT" pitchFamily="18" charset="0"/>
              </a:rPr>
              <a:t>Poetry recitation</a:t>
            </a:r>
          </a:p>
          <a:p>
            <a:pPr>
              <a:buNone/>
            </a:pPr>
            <a:r>
              <a:rPr lang="en-IN" sz="1800" dirty="0" smtClean="0">
                <a:latin typeface="Bodoni MT" pitchFamily="18" charset="0"/>
                <a:hlinkClick r:id="rId2"/>
              </a:rPr>
              <a:t>https</a:t>
            </a:r>
            <a:r>
              <a:rPr lang="en-IN" sz="1800" dirty="0" smtClean="0">
                <a:latin typeface="Bodoni MT" pitchFamily="18" charset="0"/>
                <a:hlinkClick r:id="rId2"/>
              </a:rPr>
              <a:t>://</a:t>
            </a:r>
            <a:r>
              <a:rPr lang="en-IN" sz="1800" dirty="0" smtClean="0">
                <a:latin typeface="Bodoni MT" pitchFamily="18" charset="0"/>
                <a:hlinkClick r:id="rId2"/>
              </a:rPr>
              <a:t>www.youtube.com/watch?v=x3KnpEJPud4</a:t>
            </a:r>
            <a:endParaRPr lang="en-IN" sz="1800" dirty="0" smtClean="0">
              <a:latin typeface="Bodoni MT" pitchFamily="18" charset="0"/>
            </a:endParaRPr>
          </a:p>
          <a:p>
            <a:pPr>
              <a:buNone/>
            </a:pPr>
            <a:endParaRPr lang="en-IN" sz="1800" dirty="0" smtClean="0">
              <a:latin typeface="Bodoni MT" pitchFamily="18" charset="0"/>
            </a:endParaRPr>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74638"/>
            <a:ext cx="8143900" cy="1143000"/>
          </a:xfrm>
        </p:spPr>
        <p:txBody>
          <a:bodyPr>
            <a:normAutofit fontScale="90000"/>
          </a:bodyPr>
          <a:lstStyle/>
          <a:p>
            <a:pPr algn="ctr"/>
            <a:r>
              <a:rPr lang="en-IN" sz="2700" dirty="0" smtClean="0">
                <a:solidFill>
                  <a:srgbClr val="C00000"/>
                </a:solidFill>
                <a:latin typeface="Algerian" pitchFamily="82" charset="0"/>
              </a:rPr>
              <a:t>Life Skills in Library Science</a:t>
            </a:r>
            <a:r>
              <a:rPr lang="en-IN" dirty="0" smtClean="0"/>
              <a:t/>
            </a:r>
            <a:br>
              <a:rPr lang="en-IN" dirty="0" smtClean="0"/>
            </a:br>
            <a:endParaRPr lang="en-IN" dirty="0"/>
          </a:p>
        </p:txBody>
      </p:sp>
      <p:sp>
        <p:nvSpPr>
          <p:cNvPr id="3" name="Content Placeholder 2"/>
          <p:cNvSpPr>
            <a:spLocks noGrp="1"/>
          </p:cNvSpPr>
          <p:nvPr>
            <p:ph idx="1"/>
          </p:nvPr>
        </p:nvSpPr>
        <p:spPr>
          <a:xfrm>
            <a:off x="1000100" y="1000108"/>
            <a:ext cx="8143900" cy="5715040"/>
          </a:xfrm>
        </p:spPr>
        <p:txBody>
          <a:bodyPr>
            <a:normAutofit fontScale="47500" lnSpcReduction="20000"/>
          </a:bodyPr>
          <a:lstStyle/>
          <a:p>
            <a:pPr>
              <a:buNone/>
            </a:pPr>
            <a:r>
              <a:rPr lang="en-IN" b="1" dirty="0" smtClean="0">
                <a:latin typeface="Bodoni MT" pitchFamily="18" charset="0"/>
              </a:rPr>
              <a:t>Problem </a:t>
            </a:r>
            <a:r>
              <a:rPr lang="en-IN" b="1" dirty="0">
                <a:latin typeface="Bodoni MT" pitchFamily="18" charset="0"/>
              </a:rPr>
              <a:t>Solving</a:t>
            </a:r>
            <a:endParaRPr lang="en-IN" dirty="0">
              <a:latin typeface="Bodoni MT" pitchFamily="18" charset="0"/>
            </a:endParaRPr>
          </a:p>
          <a:p>
            <a:pPr algn="just"/>
            <a:r>
              <a:rPr lang="en-IN" dirty="0">
                <a:latin typeface="Bodoni MT" pitchFamily="18" charset="0"/>
              </a:rPr>
              <a:t>Library as a system requires problem solving skill. The system incorporates Man, Machine, Money and Mechanism. System approach imparts skill about understanding system, system analysis, system design, time and resource management  </a:t>
            </a:r>
          </a:p>
          <a:p>
            <a:pPr>
              <a:buNone/>
            </a:pPr>
            <a:endParaRPr lang="en-IN" dirty="0">
              <a:latin typeface="Bodoni MT" pitchFamily="18" charset="0"/>
            </a:endParaRPr>
          </a:p>
          <a:p>
            <a:pPr>
              <a:buNone/>
            </a:pPr>
            <a:r>
              <a:rPr lang="en-IN" b="1" dirty="0">
                <a:latin typeface="Bodoni MT" pitchFamily="18" charset="0"/>
              </a:rPr>
              <a:t> </a:t>
            </a:r>
            <a:endParaRPr lang="en-IN" dirty="0">
              <a:latin typeface="Bodoni MT" pitchFamily="18" charset="0"/>
            </a:endParaRPr>
          </a:p>
          <a:p>
            <a:pPr>
              <a:buNone/>
            </a:pPr>
            <a:r>
              <a:rPr lang="en-IN" b="1" dirty="0">
                <a:latin typeface="Bodoni MT" pitchFamily="18" charset="0"/>
              </a:rPr>
              <a:t>Decision Making</a:t>
            </a:r>
            <a:endParaRPr lang="en-IN" dirty="0">
              <a:latin typeface="Bodoni MT" pitchFamily="18" charset="0"/>
            </a:endParaRPr>
          </a:p>
          <a:p>
            <a:pPr algn="just"/>
            <a:r>
              <a:rPr lang="en-IN" dirty="0">
                <a:latin typeface="Bodoni MT" pitchFamily="18" charset="0"/>
              </a:rPr>
              <a:t>As a system deals with human being library science profession requires skill about Planning, Budgeting, Staffing, Organising, Directing,  Coordinating, Time Management, Reporting, etc. all these factors strongly requires decision making</a:t>
            </a:r>
          </a:p>
          <a:p>
            <a:pPr>
              <a:buNone/>
            </a:pPr>
            <a:r>
              <a:rPr lang="en-IN" b="1" dirty="0">
                <a:latin typeface="Bodoni MT" pitchFamily="18" charset="0"/>
              </a:rPr>
              <a:t> </a:t>
            </a:r>
            <a:endParaRPr lang="en-IN" dirty="0">
              <a:latin typeface="Bodoni MT" pitchFamily="18" charset="0"/>
            </a:endParaRPr>
          </a:p>
          <a:p>
            <a:pPr>
              <a:buNone/>
            </a:pPr>
            <a:r>
              <a:rPr lang="en-IN" b="1" dirty="0">
                <a:latin typeface="Bodoni MT" pitchFamily="18" charset="0"/>
              </a:rPr>
              <a:t>Creative Thinking</a:t>
            </a:r>
            <a:endParaRPr lang="en-IN" dirty="0">
              <a:latin typeface="Bodoni MT" pitchFamily="18" charset="0"/>
            </a:endParaRPr>
          </a:p>
          <a:p>
            <a:pPr algn="just"/>
            <a:r>
              <a:rPr lang="en-IN" dirty="0">
                <a:latin typeface="Bodoni MT" pitchFamily="18" charset="0"/>
              </a:rPr>
              <a:t>In library science profession knowledge organisation requires logic, creative thinking, assumption, assimilation, etc.  The Universal Decimal Classification System, Dewey Decimal Classification System and Colon Classification System are the useful tools for knowledge organisation. To use and to develop such tools for knowledge organisation requires creative thinking. </a:t>
            </a:r>
          </a:p>
          <a:p>
            <a:pPr>
              <a:buNone/>
            </a:pPr>
            <a:endParaRPr lang="en-IN" dirty="0">
              <a:latin typeface="Bodoni MT" pitchFamily="18" charset="0"/>
            </a:endParaRPr>
          </a:p>
          <a:p>
            <a:pPr>
              <a:buNone/>
            </a:pPr>
            <a:r>
              <a:rPr lang="en-IN" dirty="0">
                <a:latin typeface="Bodoni MT" pitchFamily="18" charset="0"/>
              </a:rPr>
              <a:t> </a:t>
            </a:r>
          </a:p>
          <a:p>
            <a:pPr>
              <a:buNone/>
            </a:pPr>
            <a:r>
              <a:rPr lang="en-IN" b="1" dirty="0">
                <a:latin typeface="Bodoni MT" pitchFamily="18" charset="0"/>
              </a:rPr>
              <a:t>Inter personnel Relationship</a:t>
            </a:r>
            <a:endParaRPr lang="en-IN" dirty="0">
              <a:latin typeface="Bodoni MT" pitchFamily="18" charset="0"/>
            </a:endParaRPr>
          </a:p>
          <a:p>
            <a:pPr algn="just"/>
            <a:r>
              <a:rPr lang="en-IN" dirty="0">
                <a:latin typeface="Bodoni MT" pitchFamily="18" charset="0"/>
              </a:rPr>
              <a:t>Library science profession is a service oriented one.  It always deals with human being.  To provide right service to right person at right time through right personal way requires to maintain inter personnel relationship.  It requires to study users psychology, users behaviour, users needs and users satisfaction.</a:t>
            </a:r>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85776"/>
            <a:ext cx="8143900" cy="1500174"/>
          </a:xfrm>
        </p:spPr>
        <p:txBody>
          <a:bodyPr>
            <a:normAutofit/>
          </a:bodyPr>
          <a:lstStyle/>
          <a:p>
            <a:pPr algn="ctr"/>
            <a:r>
              <a:rPr lang="en-IN" sz="1800" dirty="0" smtClean="0">
                <a:solidFill>
                  <a:srgbClr val="C00000"/>
                </a:solidFill>
                <a:latin typeface="Algerian" pitchFamily="82" charset="0"/>
              </a:rPr>
              <a:t>Suggested </a:t>
            </a:r>
            <a:r>
              <a:rPr lang="en-IN" sz="1800" dirty="0" smtClean="0">
                <a:solidFill>
                  <a:srgbClr val="C00000"/>
                </a:solidFill>
                <a:latin typeface="Algerian" pitchFamily="82" charset="0"/>
              </a:rPr>
              <a:t>parameters to </a:t>
            </a:r>
            <a:r>
              <a:rPr lang="en-IN" sz="1800" dirty="0" smtClean="0">
                <a:solidFill>
                  <a:srgbClr val="C00000"/>
                </a:solidFill>
                <a:latin typeface="Algerian" pitchFamily="82" charset="0"/>
              </a:rPr>
              <a:t>enhance life skill in </a:t>
            </a:r>
            <a:r>
              <a:rPr lang="en-IN" sz="1800" dirty="0" smtClean="0">
                <a:solidFill>
                  <a:srgbClr val="C00000"/>
                </a:solidFill>
                <a:latin typeface="Algerian" pitchFamily="82" charset="0"/>
              </a:rPr>
              <a:t>education </a:t>
            </a:r>
            <a:br>
              <a:rPr lang="en-IN" sz="1800" dirty="0" smtClean="0">
                <a:solidFill>
                  <a:srgbClr val="C00000"/>
                </a:solidFill>
                <a:latin typeface="Algerian" pitchFamily="82" charset="0"/>
              </a:rPr>
            </a:br>
            <a:r>
              <a:rPr lang="en-IN" sz="1800" dirty="0" smtClean="0">
                <a:solidFill>
                  <a:srgbClr val="C00000"/>
                </a:solidFill>
                <a:latin typeface="Algerian" pitchFamily="82" charset="0"/>
              </a:rPr>
              <a:t>with </a:t>
            </a:r>
            <a:r>
              <a:rPr lang="en-IN" sz="1800" dirty="0" smtClean="0">
                <a:solidFill>
                  <a:srgbClr val="C00000"/>
                </a:solidFill>
                <a:latin typeface="Algerian" pitchFamily="82" charset="0"/>
              </a:rPr>
              <a:t>respect to Ancient Education </a:t>
            </a:r>
            <a:r>
              <a:rPr lang="en-IN" sz="1800" dirty="0" smtClean="0">
                <a:solidFill>
                  <a:srgbClr val="C00000"/>
                </a:solidFill>
                <a:latin typeface="Algerian" pitchFamily="82" charset="0"/>
              </a:rPr>
              <a:t>System</a:t>
            </a:r>
            <a:endParaRPr lang="en-IN" dirty="0">
              <a:solidFill>
                <a:srgbClr val="C00000"/>
              </a:solidFill>
            </a:endParaRPr>
          </a:p>
        </p:txBody>
      </p:sp>
      <p:sp>
        <p:nvSpPr>
          <p:cNvPr id="3" name="Content Placeholder 2"/>
          <p:cNvSpPr>
            <a:spLocks noGrp="1"/>
          </p:cNvSpPr>
          <p:nvPr>
            <p:ph idx="1"/>
          </p:nvPr>
        </p:nvSpPr>
        <p:spPr>
          <a:xfrm>
            <a:off x="1000100" y="928670"/>
            <a:ext cx="8143900" cy="4929198"/>
          </a:xfrm>
        </p:spPr>
        <p:txBody>
          <a:bodyPr>
            <a:normAutofit fontScale="25000" lnSpcReduction="20000"/>
          </a:bodyPr>
          <a:lstStyle/>
          <a:p>
            <a:pPr marL="514350" indent="-514350" algn="just" fontAlgn="base">
              <a:lnSpc>
                <a:spcPct val="170000"/>
              </a:lnSpc>
              <a:buFont typeface="+mj-lt"/>
              <a:buAutoNum type="arabicPeriod"/>
            </a:pPr>
            <a:r>
              <a:rPr lang="en-IN" sz="6400" dirty="0" smtClean="0">
                <a:latin typeface="Bodoni MT" pitchFamily="18" charset="0"/>
              </a:rPr>
              <a:t>The </a:t>
            </a:r>
            <a:r>
              <a:rPr lang="en-IN" sz="6400" dirty="0" smtClean="0">
                <a:latin typeface="Bodoni MT" pitchFamily="18" charset="0"/>
              </a:rPr>
              <a:t>objectives and fundamentals of education system from primary to post graduate may be same.</a:t>
            </a:r>
          </a:p>
          <a:p>
            <a:pPr marL="514350" indent="-514350" algn="just" fontAlgn="base">
              <a:lnSpc>
                <a:spcPct val="170000"/>
              </a:lnSpc>
              <a:buFont typeface="+mj-lt"/>
              <a:buAutoNum type="arabicPeriod"/>
            </a:pPr>
            <a:r>
              <a:rPr lang="en-IN" sz="6400" dirty="0" smtClean="0">
                <a:latin typeface="Bodoni MT" pitchFamily="18" charset="0"/>
              </a:rPr>
              <a:t>There may be education facility under one roof from primary to post graduate</a:t>
            </a:r>
          </a:p>
          <a:p>
            <a:pPr marL="514350" indent="-514350" algn="just" fontAlgn="base">
              <a:lnSpc>
                <a:spcPct val="170000"/>
              </a:lnSpc>
              <a:buFont typeface="+mj-lt"/>
              <a:buAutoNum type="arabicPeriod"/>
            </a:pPr>
            <a:r>
              <a:rPr lang="en-IN" sz="6400" dirty="0" smtClean="0">
                <a:latin typeface="Bodoni MT" pitchFamily="18" charset="0"/>
              </a:rPr>
              <a:t>There may be equal qualification for teachers from primary to post graduate</a:t>
            </a:r>
          </a:p>
          <a:p>
            <a:pPr marL="514350" indent="-514350" algn="just" fontAlgn="base">
              <a:lnSpc>
                <a:spcPct val="170000"/>
              </a:lnSpc>
              <a:buFont typeface="+mj-lt"/>
              <a:buAutoNum type="arabicPeriod"/>
            </a:pPr>
            <a:r>
              <a:rPr lang="en-IN" sz="6400" dirty="0" smtClean="0">
                <a:latin typeface="Bodoni MT" pitchFamily="18" charset="0"/>
              </a:rPr>
              <a:t>There may be interdisciplinary subjects from primary to post graduate (as per level of students 50% basic knowledge and 50% application of basic)</a:t>
            </a:r>
          </a:p>
          <a:p>
            <a:pPr marL="514350" indent="-514350" algn="just" fontAlgn="base">
              <a:lnSpc>
                <a:spcPct val="170000"/>
              </a:lnSpc>
              <a:buFont typeface="+mj-lt"/>
              <a:buAutoNum type="arabicPeriod"/>
            </a:pPr>
            <a:r>
              <a:rPr lang="en-IN" sz="6400" dirty="0" smtClean="0">
                <a:latin typeface="Bodoni MT" pitchFamily="18" charset="0"/>
              </a:rPr>
              <a:t>There may be credit based system and with regular subjects allocation of some credit for choice based vocational education</a:t>
            </a:r>
          </a:p>
          <a:p>
            <a:pPr marL="514350" indent="-514350" algn="just" fontAlgn="base">
              <a:lnSpc>
                <a:spcPct val="170000"/>
              </a:lnSpc>
              <a:buFont typeface="+mj-lt"/>
              <a:buAutoNum type="arabicPeriod"/>
            </a:pPr>
            <a:r>
              <a:rPr lang="en-IN" sz="6400" dirty="0" smtClean="0">
                <a:latin typeface="Bodoni MT" pitchFamily="18" charset="0"/>
              </a:rPr>
              <a:t>With specific stream or faculty he/she may have liberty to choose subject of interest from any faculty</a:t>
            </a:r>
          </a:p>
          <a:p>
            <a:pPr marL="514350" indent="-514350" algn="just" fontAlgn="base">
              <a:lnSpc>
                <a:spcPct val="170000"/>
              </a:lnSpc>
              <a:buFont typeface="+mj-lt"/>
              <a:buAutoNum type="arabicPeriod"/>
            </a:pPr>
            <a:r>
              <a:rPr lang="en-IN" sz="6400" dirty="0" smtClean="0">
                <a:latin typeface="Bodoni MT" pitchFamily="18" charset="0"/>
              </a:rPr>
              <a:t>The system may be teacher oriented but choice base for students</a:t>
            </a:r>
          </a:p>
          <a:p>
            <a:pPr marL="514350" indent="-514350" algn="just" fontAlgn="base">
              <a:lnSpc>
                <a:spcPct val="170000"/>
              </a:lnSpc>
              <a:buFont typeface="+mj-lt"/>
              <a:buAutoNum type="arabicPeriod"/>
            </a:pPr>
            <a:r>
              <a:rPr lang="en-IN" sz="6400" dirty="0" smtClean="0">
                <a:latin typeface="Bodoni MT" pitchFamily="18" charset="0"/>
              </a:rPr>
              <a:t>Entire educational system may be based on ethics and mandatory to follow ethics</a:t>
            </a:r>
          </a:p>
          <a:p>
            <a:pPr marL="514350" indent="-514350" algn="just" fontAlgn="base">
              <a:lnSpc>
                <a:spcPct val="170000"/>
              </a:lnSpc>
              <a:buFont typeface="+mj-lt"/>
              <a:buAutoNum type="arabicPeriod"/>
            </a:pPr>
            <a:r>
              <a:rPr lang="en-IN" sz="6400" dirty="0" smtClean="0">
                <a:latin typeface="Bodoni MT" pitchFamily="18" charset="0"/>
              </a:rPr>
              <a:t>Issues like environment, social, political, economic and education may have common ethical base  </a:t>
            </a:r>
            <a:endParaRPr lang="en-IN" sz="6400" dirty="0" smtClean="0">
              <a:latin typeface="Bodoni MT" pitchFamily="18" charset="0"/>
            </a:endParaRPr>
          </a:p>
          <a:p>
            <a:pPr>
              <a:buNone/>
            </a:pPr>
            <a:r>
              <a:rPr lang="en-IN" dirty="0" smtClean="0"/>
              <a:t/>
            </a:r>
            <a:br>
              <a:rPr lang="en-IN" dirty="0" smtClean="0"/>
            </a:br>
            <a:r>
              <a:rPr lang="en-IN" dirty="0" smtClean="0"/>
              <a:t/>
            </a:r>
            <a:br>
              <a:rPr lang="en-IN" dirty="0" smtClean="0"/>
            </a:br>
            <a:endParaRPr lang="en-IN" dirty="0" smtClean="0"/>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571480"/>
            <a:ext cx="8143900" cy="5786478"/>
          </a:xfrm>
        </p:spPr>
        <p:txBody>
          <a:bodyPr>
            <a:normAutofit/>
          </a:bodyPr>
          <a:lstStyle/>
          <a:p>
            <a:pPr algn="ctr"/>
            <a:r>
              <a:rPr lang="en-US" sz="6600" dirty="0" smtClean="0">
                <a:latin typeface="Freestyle Script" pitchFamily="66" charset="0"/>
              </a:rPr>
              <a:t>Thanks  </a:t>
            </a:r>
            <a:r>
              <a:rPr lang="en-US" sz="6600" dirty="0" smtClean="0"/>
              <a:t/>
            </a:r>
            <a:br>
              <a:rPr lang="en-US" sz="6600" dirty="0" smtClean="0"/>
            </a:br>
            <a:r>
              <a:rPr lang="en-US" sz="6600" dirty="0" smtClean="0">
                <a:latin typeface="Freestyle Script" pitchFamily="66" charset="0"/>
              </a:rPr>
              <a:t>to all</a:t>
            </a:r>
            <a:br>
              <a:rPr lang="en-US" sz="6600" dirty="0" smtClean="0">
                <a:latin typeface="Freestyle Script" pitchFamily="66" charset="0"/>
              </a:rPr>
            </a:br>
            <a:r>
              <a:rPr lang="en-US" dirty="0" smtClean="0"/>
              <a:t/>
            </a:r>
            <a:br>
              <a:rPr lang="en-US" dirty="0" smtClean="0"/>
            </a:br>
            <a:r>
              <a:rPr lang="en-US" dirty="0" smtClean="0">
                <a:latin typeface="Algerian" pitchFamily="82" charset="0"/>
              </a:rPr>
              <a:t>UGC HRDC </a:t>
            </a:r>
            <a:br>
              <a:rPr lang="en-US" dirty="0" smtClean="0">
                <a:latin typeface="Algerian" pitchFamily="82" charset="0"/>
              </a:rPr>
            </a:br>
            <a:r>
              <a:rPr lang="en-US" dirty="0" err="1" smtClean="0">
                <a:latin typeface="Algerian" pitchFamily="82" charset="0"/>
              </a:rPr>
              <a:t>Saurashtra</a:t>
            </a:r>
            <a:r>
              <a:rPr lang="en-US" dirty="0" smtClean="0">
                <a:latin typeface="Algerian" pitchFamily="82" charset="0"/>
              </a:rPr>
              <a:t> University Rajkot</a:t>
            </a:r>
            <a:endParaRPr lang="en-IN" dirty="0">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2857496"/>
            <a:ext cx="8143900" cy="3643338"/>
          </a:xfrm>
        </p:spPr>
        <p:txBody>
          <a:bodyPr>
            <a:normAutofit fontScale="90000"/>
          </a:bodyPr>
          <a:lstStyle/>
          <a:p>
            <a:pPr algn="ctr">
              <a:lnSpc>
                <a:spcPct val="150000"/>
              </a:lnSpc>
            </a:pPr>
            <a:r>
              <a:rPr lang="en-US" sz="4800" dirty="0" smtClean="0">
                <a:solidFill>
                  <a:schemeClr val="tx1"/>
                </a:solidFill>
                <a:latin typeface="Freestyle Script" pitchFamily="66" charset="0"/>
              </a:rPr>
              <a:t/>
            </a:r>
            <a:br>
              <a:rPr lang="en-US" sz="4800" dirty="0" smtClean="0">
                <a:solidFill>
                  <a:schemeClr val="tx1"/>
                </a:solidFill>
                <a:latin typeface="Freestyle Script" pitchFamily="66" charset="0"/>
              </a:rPr>
            </a:br>
            <a:r>
              <a:rPr lang="en-US" sz="2700" dirty="0" smtClean="0">
                <a:solidFill>
                  <a:schemeClr val="tx1"/>
                </a:solidFill>
                <a:latin typeface="Algerian" pitchFamily="82" charset="0"/>
              </a:rPr>
              <a:t/>
            </a:r>
            <a:br>
              <a:rPr lang="en-US" sz="2700" dirty="0" smtClean="0">
                <a:solidFill>
                  <a:schemeClr val="tx1"/>
                </a:solidFill>
                <a:latin typeface="Algerian" pitchFamily="82" charset="0"/>
              </a:rPr>
            </a:br>
            <a:r>
              <a:rPr lang="en-US" sz="2700" dirty="0" smtClean="0">
                <a:solidFill>
                  <a:schemeClr val="tx1"/>
                </a:solidFill>
                <a:latin typeface="Algerian" pitchFamily="82" charset="0"/>
              </a:rPr>
              <a:t/>
            </a:r>
            <a:br>
              <a:rPr lang="en-US" sz="2700" dirty="0" smtClean="0">
                <a:solidFill>
                  <a:schemeClr val="tx1"/>
                </a:solidFill>
                <a:latin typeface="Algerian" pitchFamily="82" charset="0"/>
              </a:rPr>
            </a:br>
            <a:r>
              <a:rPr lang="en-US" sz="2700" dirty="0" smtClean="0">
                <a:solidFill>
                  <a:srgbClr val="C00000"/>
                </a:solidFill>
                <a:latin typeface="Andalus" pitchFamily="18" charset="-78"/>
                <a:cs typeface="Andalus" pitchFamily="18" charset="-78"/>
              </a:rPr>
              <a:t/>
            </a:r>
            <a:br>
              <a:rPr lang="en-US" sz="2700" dirty="0" smtClean="0">
                <a:solidFill>
                  <a:srgbClr val="C00000"/>
                </a:solidFill>
                <a:latin typeface="Andalus" pitchFamily="18" charset="-78"/>
                <a:cs typeface="Andalus" pitchFamily="18" charset="-78"/>
              </a:rPr>
            </a:br>
            <a:r>
              <a:rPr lang="en-US" sz="2700" dirty="0" smtClean="0">
                <a:solidFill>
                  <a:schemeClr val="accent3">
                    <a:lumMod val="75000"/>
                  </a:schemeClr>
                </a:solidFill>
                <a:latin typeface="Gabriola" pitchFamily="82" charset="0"/>
              </a:rPr>
              <a:t>Dr. </a:t>
            </a:r>
            <a:r>
              <a:rPr lang="en-US" sz="2700" dirty="0" err="1" smtClean="0">
                <a:solidFill>
                  <a:schemeClr val="accent3">
                    <a:lumMod val="75000"/>
                  </a:schemeClr>
                </a:solidFill>
                <a:latin typeface="Gabriola" pitchFamily="82" charset="0"/>
              </a:rPr>
              <a:t>Jigna</a:t>
            </a:r>
            <a:r>
              <a:rPr lang="en-US" sz="2700" dirty="0" smtClean="0">
                <a:solidFill>
                  <a:schemeClr val="accent3">
                    <a:lumMod val="75000"/>
                  </a:schemeClr>
                </a:solidFill>
                <a:latin typeface="Gabriola" pitchFamily="82" charset="0"/>
              </a:rPr>
              <a:t> L. </a:t>
            </a:r>
            <a:r>
              <a:rPr lang="en-US" sz="2700" dirty="0" err="1" smtClean="0">
                <a:solidFill>
                  <a:schemeClr val="accent3">
                    <a:lumMod val="75000"/>
                  </a:schemeClr>
                </a:solidFill>
                <a:latin typeface="Gabriola" pitchFamily="82" charset="0"/>
              </a:rPr>
              <a:t>Kholiya</a:t>
            </a:r>
            <a:r>
              <a:rPr lang="en-US" sz="2700" dirty="0" smtClean="0">
                <a:solidFill>
                  <a:schemeClr val="accent3">
                    <a:lumMod val="75000"/>
                  </a:schemeClr>
                </a:solidFill>
                <a:latin typeface="Gabriola" pitchFamily="82" charset="0"/>
              </a:rPr>
              <a:t> </a:t>
            </a:r>
            <a:br>
              <a:rPr lang="en-US" sz="2700" dirty="0" smtClean="0">
                <a:solidFill>
                  <a:schemeClr val="accent3">
                    <a:lumMod val="75000"/>
                  </a:schemeClr>
                </a:solidFill>
                <a:latin typeface="Gabriola" pitchFamily="82" charset="0"/>
              </a:rPr>
            </a:br>
            <a:r>
              <a:rPr lang="en-US" sz="2700" dirty="0" smtClean="0">
                <a:solidFill>
                  <a:schemeClr val="accent3">
                    <a:lumMod val="75000"/>
                  </a:schemeClr>
                </a:solidFill>
                <a:latin typeface="Gabriola" pitchFamily="82" charset="0"/>
              </a:rPr>
              <a:t>Mr. </a:t>
            </a:r>
            <a:r>
              <a:rPr lang="en-US" sz="2700" dirty="0" err="1" smtClean="0">
                <a:solidFill>
                  <a:schemeClr val="accent3">
                    <a:lumMod val="75000"/>
                  </a:schemeClr>
                </a:solidFill>
                <a:latin typeface="Gabriola" pitchFamily="82" charset="0"/>
              </a:rPr>
              <a:t>Narendrabhai</a:t>
            </a:r>
            <a:r>
              <a:rPr lang="en-US" sz="2700" dirty="0" smtClean="0">
                <a:solidFill>
                  <a:schemeClr val="accent3">
                    <a:lumMod val="75000"/>
                  </a:schemeClr>
                </a:solidFill>
                <a:latin typeface="Gabriola" pitchFamily="82" charset="0"/>
              </a:rPr>
              <a:t> T. </a:t>
            </a:r>
            <a:r>
              <a:rPr lang="en-US" sz="2700" dirty="0" err="1" smtClean="0">
                <a:solidFill>
                  <a:schemeClr val="accent3">
                    <a:lumMod val="75000"/>
                  </a:schemeClr>
                </a:solidFill>
                <a:latin typeface="Gabriola" pitchFamily="82" charset="0"/>
              </a:rPr>
              <a:t>Chotaliya</a:t>
            </a:r>
            <a:r>
              <a:rPr lang="en-US" sz="2700" dirty="0" smtClean="0">
                <a:solidFill>
                  <a:schemeClr val="accent3">
                    <a:lumMod val="75000"/>
                  </a:schemeClr>
                </a:solidFill>
                <a:latin typeface="Gabriola" pitchFamily="82" charset="0"/>
              </a:rPr>
              <a:t/>
            </a:r>
            <a:br>
              <a:rPr lang="en-US" sz="2700" dirty="0" smtClean="0">
                <a:solidFill>
                  <a:schemeClr val="accent3">
                    <a:lumMod val="75000"/>
                  </a:schemeClr>
                </a:solidFill>
                <a:latin typeface="Gabriola" pitchFamily="82" charset="0"/>
              </a:rPr>
            </a:br>
            <a:r>
              <a:rPr lang="en-US" sz="2700" dirty="0" smtClean="0">
                <a:solidFill>
                  <a:schemeClr val="accent3">
                    <a:lumMod val="75000"/>
                  </a:schemeClr>
                </a:solidFill>
                <a:latin typeface="Gabriola" pitchFamily="82" charset="0"/>
              </a:rPr>
              <a:t>Dr. </a:t>
            </a:r>
            <a:r>
              <a:rPr lang="en-US" sz="2700" dirty="0" err="1" smtClean="0">
                <a:solidFill>
                  <a:schemeClr val="accent3">
                    <a:lumMod val="75000"/>
                  </a:schemeClr>
                </a:solidFill>
                <a:latin typeface="Gabriola" pitchFamily="82" charset="0"/>
              </a:rPr>
              <a:t>Sachin</a:t>
            </a:r>
            <a:r>
              <a:rPr lang="en-US" sz="2700" dirty="0" smtClean="0">
                <a:solidFill>
                  <a:schemeClr val="accent3">
                    <a:lumMod val="75000"/>
                  </a:schemeClr>
                </a:solidFill>
                <a:latin typeface="Gabriola" pitchFamily="82" charset="0"/>
              </a:rPr>
              <a:t> G. </a:t>
            </a:r>
            <a:r>
              <a:rPr lang="en-US" sz="2700" dirty="0" err="1" smtClean="0">
                <a:solidFill>
                  <a:schemeClr val="accent3">
                    <a:lumMod val="75000"/>
                  </a:schemeClr>
                </a:solidFill>
                <a:latin typeface="Gabriola" pitchFamily="82" charset="0"/>
              </a:rPr>
              <a:t>Mahajan</a:t>
            </a:r>
            <a:r>
              <a:rPr lang="en-US" sz="2700" dirty="0" smtClean="0">
                <a:solidFill>
                  <a:schemeClr val="accent3">
                    <a:lumMod val="75000"/>
                  </a:schemeClr>
                </a:solidFill>
                <a:latin typeface="Gabriola" pitchFamily="82" charset="0"/>
              </a:rPr>
              <a:t/>
            </a:r>
            <a:br>
              <a:rPr lang="en-US" sz="2700" dirty="0" smtClean="0">
                <a:solidFill>
                  <a:schemeClr val="accent3">
                    <a:lumMod val="75000"/>
                  </a:schemeClr>
                </a:solidFill>
                <a:latin typeface="Gabriola" pitchFamily="82" charset="0"/>
              </a:rPr>
            </a:br>
            <a:r>
              <a:rPr lang="en-US" sz="2700" dirty="0" smtClean="0">
                <a:solidFill>
                  <a:schemeClr val="accent3">
                    <a:lumMod val="75000"/>
                  </a:schemeClr>
                </a:solidFill>
                <a:latin typeface="Gabriola" pitchFamily="82" charset="0"/>
              </a:rPr>
              <a:t>Dr. </a:t>
            </a:r>
            <a:r>
              <a:rPr lang="en-US" sz="2700" dirty="0" err="1" smtClean="0">
                <a:solidFill>
                  <a:schemeClr val="accent3">
                    <a:lumMod val="75000"/>
                  </a:schemeClr>
                </a:solidFill>
                <a:latin typeface="Gabriola" pitchFamily="82" charset="0"/>
              </a:rPr>
              <a:t>Mayur</a:t>
            </a:r>
            <a:r>
              <a:rPr lang="en-US" sz="2700" dirty="0" smtClean="0">
                <a:solidFill>
                  <a:schemeClr val="accent3">
                    <a:lumMod val="75000"/>
                  </a:schemeClr>
                </a:solidFill>
                <a:latin typeface="Gabriola" pitchFamily="82" charset="0"/>
              </a:rPr>
              <a:t> S. </a:t>
            </a:r>
            <a:r>
              <a:rPr lang="en-US" sz="2700" dirty="0" err="1" smtClean="0">
                <a:solidFill>
                  <a:schemeClr val="accent3">
                    <a:lumMod val="75000"/>
                  </a:schemeClr>
                </a:solidFill>
                <a:latin typeface="Gabriola" pitchFamily="82" charset="0"/>
              </a:rPr>
              <a:t>Jani</a:t>
            </a:r>
            <a:r>
              <a:rPr lang="en-US" sz="4900" dirty="0" smtClean="0">
                <a:solidFill>
                  <a:schemeClr val="tx1"/>
                </a:solidFill>
                <a:latin typeface="Freestyle Script" pitchFamily="66" charset="0"/>
              </a:rPr>
              <a:t/>
            </a:r>
            <a:br>
              <a:rPr lang="en-US" sz="4900" dirty="0" smtClean="0">
                <a:solidFill>
                  <a:schemeClr val="tx1"/>
                </a:solidFill>
                <a:latin typeface="Freestyle Script" pitchFamily="66" charset="0"/>
              </a:rPr>
            </a:br>
            <a:r>
              <a:rPr lang="en-US" sz="6700" dirty="0" smtClean="0">
                <a:solidFill>
                  <a:schemeClr val="tx1"/>
                </a:solidFill>
                <a:latin typeface="Freestyle Script" pitchFamily="66" charset="0"/>
              </a:rPr>
              <a:t/>
            </a:r>
            <a:br>
              <a:rPr lang="en-US" sz="6700" dirty="0" smtClean="0">
                <a:solidFill>
                  <a:schemeClr val="tx1"/>
                </a:solidFill>
                <a:latin typeface="Freestyle Script" pitchFamily="66" charset="0"/>
              </a:rPr>
            </a:br>
            <a:r>
              <a:rPr lang="en-US" dirty="0" smtClean="0">
                <a:solidFill>
                  <a:schemeClr val="tx1"/>
                </a:solidFill>
              </a:rPr>
              <a:t/>
            </a:r>
            <a:br>
              <a:rPr lang="en-US" dirty="0" smtClean="0">
                <a:solidFill>
                  <a:schemeClr val="tx1"/>
                </a:solidFill>
              </a:rPr>
            </a:br>
            <a:endParaRPr lang="en-IN" dirty="0"/>
          </a:p>
        </p:txBody>
      </p:sp>
      <p:sp>
        <p:nvSpPr>
          <p:cNvPr id="3" name="TextBox 2"/>
          <p:cNvSpPr txBox="1"/>
          <p:nvPr/>
        </p:nvSpPr>
        <p:spPr>
          <a:xfrm>
            <a:off x="1000100" y="285728"/>
            <a:ext cx="8143900" cy="646331"/>
          </a:xfrm>
          <a:prstGeom prst="rect">
            <a:avLst/>
          </a:prstGeom>
          <a:noFill/>
        </p:spPr>
        <p:txBody>
          <a:bodyPr wrap="square" rtlCol="0">
            <a:spAutoFit/>
          </a:bodyPr>
          <a:lstStyle/>
          <a:p>
            <a:pPr algn="ctr"/>
            <a:r>
              <a:rPr lang="en-US" sz="3600" dirty="0" smtClean="0">
                <a:solidFill>
                  <a:srgbClr val="C00000"/>
                </a:solidFill>
                <a:latin typeface="Andalus" pitchFamily="18" charset="-78"/>
                <a:cs typeface="Andalus" pitchFamily="18" charset="-78"/>
              </a:rPr>
              <a:t>Presentation on Life </a:t>
            </a:r>
            <a:r>
              <a:rPr lang="en-US" sz="3600" dirty="0" smtClean="0">
                <a:solidFill>
                  <a:srgbClr val="C00000"/>
                </a:solidFill>
                <a:latin typeface="Andalus" pitchFamily="18" charset="-78"/>
                <a:cs typeface="Andalus" pitchFamily="18" charset="-78"/>
              </a:rPr>
              <a:t>Skill in </a:t>
            </a:r>
            <a:r>
              <a:rPr lang="en-US" sz="3600" dirty="0" smtClean="0">
                <a:solidFill>
                  <a:srgbClr val="C00000"/>
                </a:solidFill>
                <a:latin typeface="Andalus" pitchFamily="18" charset="-78"/>
                <a:cs typeface="Andalus" pitchFamily="18" charset="-78"/>
              </a:rPr>
              <a:t>Education</a:t>
            </a:r>
            <a:endParaRPr lang="en-IN" sz="3600" dirty="0"/>
          </a:p>
        </p:txBody>
      </p:sp>
      <p:sp>
        <p:nvSpPr>
          <p:cNvPr id="4" name="TextBox 3"/>
          <p:cNvSpPr txBox="1"/>
          <p:nvPr/>
        </p:nvSpPr>
        <p:spPr>
          <a:xfrm>
            <a:off x="1000100" y="1428736"/>
            <a:ext cx="8143900" cy="923330"/>
          </a:xfrm>
          <a:prstGeom prst="rect">
            <a:avLst/>
          </a:prstGeom>
          <a:noFill/>
        </p:spPr>
        <p:txBody>
          <a:bodyPr wrap="square" rtlCol="0">
            <a:spAutoFit/>
          </a:bodyPr>
          <a:lstStyle/>
          <a:p>
            <a:pPr algn="ctr"/>
            <a:r>
              <a:rPr lang="en-US" dirty="0" smtClean="0">
                <a:latin typeface="Algerian" pitchFamily="82" charset="0"/>
              </a:rPr>
              <a:t>by </a:t>
            </a:r>
            <a:br>
              <a:rPr lang="en-US" dirty="0" smtClean="0">
                <a:latin typeface="Algerian" pitchFamily="82" charset="0"/>
              </a:rPr>
            </a:br>
            <a:r>
              <a:rPr lang="en-US" dirty="0" smtClean="0">
                <a:latin typeface="Algerian" pitchFamily="82" charset="0"/>
              </a:rPr>
              <a:t/>
            </a:r>
            <a:br>
              <a:rPr lang="en-US" dirty="0" smtClean="0">
                <a:latin typeface="Algerian" pitchFamily="82" charset="0"/>
              </a:rPr>
            </a:br>
            <a:r>
              <a:rPr lang="en-US" dirty="0" smtClean="0">
                <a:latin typeface="Algerian" pitchFamily="82" charset="0"/>
              </a:rPr>
              <a:t>Group 04</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1142984"/>
            <a:ext cx="8143900" cy="5715016"/>
          </a:xfrm>
        </p:spPr>
        <p:txBody>
          <a:bodyPr>
            <a:noAutofit/>
          </a:bodyPr>
          <a:lstStyle/>
          <a:p>
            <a:r>
              <a:rPr lang="en-IN" sz="1800" b="1" dirty="0" smtClean="0">
                <a:solidFill>
                  <a:schemeClr val="tx1"/>
                </a:solidFill>
                <a:latin typeface="Bodoni MT" pitchFamily="18" charset="0"/>
                <a:cs typeface="Arabic Typesetting" pitchFamily="66" charset="-78"/>
              </a:rPr>
              <a:t>According </a:t>
            </a:r>
            <a:r>
              <a:rPr lang="en-IN" sz="1800" b="1" dirty="0">
                <a:solidFill>
                  <a:schemeClr val="tx1"/>
                </a:solidFill>
                <a:latin typeface="Bodoni MT" pitchFamily="18" charset="0"/>
                <a:cs typeface="Arabic Typesetting" pitchFamily="66" charset="-78"/>
              </a:rPr>
              <a:t>to World Health</a:t>
            </a:r>
            <a:r>
              <a:rPr lang="en-IN" sz="1800" dirty="0">
                <a:solidFill>
                  <a:schemeClr val="tx1"/>
                </a:solidFill>
                <a:latin typeface="Bodoni MT" pitchFamily="18" charset="0"/>
                <a:cs typeface="Arabic Typesetting" pitchFamily="66" charset="-78"/>
              </a:rPr>
              <a:t> Organisation (1997</a:t>
            </a:r>
            <a:r>
              <a:rPr lang="en-IN" sz="1800" dirty="0" smtClean="0">
                <a:solidFill>
                  <a:schemeClr val="tx1"/>
                </a:solidFill>
                <a:latin typeface="Bodoni MT" pitchFamily="18" charset="0"/>
                <a:cs typeface="Arabic Typesetting" pitchFamily="66" charset="-78"/>
              </a:rPr>
              <a:t>) :</a:t>
            </a:r>
            <a:br>
              <a:rPr lang="en-IN" sz="1800" dirty="0" smtClean="0">
                <a:solidFill>
                  <a:schemeClr val="tx1"/>
                </a:solidFill>
                <a:latin typeface="Bodoni MT" pitchFamily="18" charset="0"/>
                <a:cs typeface="Arabic Typesetting" pitchFamily="66" charset="-78"/>
              </a:rPr>
            </a:br>
            <a:r>
              <a:rPr lang="en-IN" sz="1800" dirty="0" smtClean="0">
                <a:solidFill>
                  <a:schemeClr val="tx1"/>
                </a:solidFill>
                <a:latin typeface="Bodoni MT" pitchFamily="18" charset="0"/>
                <a:cs typeface="Arabic Typesetting" pitchFamily="66" charset="-78"/>
              </a:rPr>
              <a:t/>
            </a:r>
            <a:br>
              <a:rPr lang="en-IN" sz="1800" dirty="0" smtClean="0">
                <a:solidFill>
                  <a:schemeClr val="tx1"/>
                </a:solidFill>
                <a:latin typeface="Bodoni MT" pitchFamily="18" charset="0"/>
                <a:cs typeface="Arabic Typesetting" pitchFamily="66" charset="-78"/>
              </a:rPr>
            </a:br>
            <a:r>
              <a:rPr lang="en-IN" sz="1800" dirty="0" smtClean="0">
                <a:solidFill>
                  <a:schemeClr val="tx1"/>
                </a:solidFill>
                <a:latin typeface="Bodoni MT" pitchFamily="18" charset="0"/>
                <a:cs typeface="Arabic Typesetting" pitchFamily="66" charset="-78"/>
              </a:rPr>
              <a:t>             Thee </a:t>
            </a:r>
            <a:r>
              <a:rPr lang="en-IN" sz="1800" dirty="0">
                <a:solidFill>
                  <a:schemeClr val="tx1"/>
                </a:solidFill>
                <a:latin typeface="Bodoni MT" pitchFamily="18" charset="0"/>
                <a:cs typeface="Arabic Typesetting" pitchFamily="66" charset="-78"/>
              </a:rPr>
              <a:t>abilities for adaptive and positive behaviour that enables individuals to deal effectively with the demands and challenges of everyday life</a:t>
            </a:r>
            <a:r>
              <a:rPr lang="en-IN" sz="1800" dirty="0" smtClean="0">
                <a:solidFill>
                  <a:schemeClr val="tx1"/>
                </a:solidFill>
                <a:latin typeface="Bodoni MT" pitchFamily="18" charset="0"/>
                <a:cs typeface="Arabic Typesetting" pitchFamily="66" charset="-78"/>
              </a:rPr>
              <a:t>.</a:t>
            </a:r>
            <a:br>
              <a:rPr lang="en-IN" sz="1800" dirty="0" smtClean="0">
                <a:solidFill>
                  <a:schemeClr val="tx1"/>
                </a:solidFill>
                <a:latin typeface="Bodoni MT" pitchFamily="18" charset="0"/>
                <a:cs typeface="Arabic Typesetting" pitchFamily="66" charset="-78"/>
              </a:rPr>
            </a:br>
            <a:r>
              <a:rPr lang="en-IN" sz="1800" dirty="0" smtClean="0">
                <a:solidFill>
                  <a:schemeClr val="tx1"/>
                </a:solidFill>
                <a:latin typeface="Bodoni MT" pitchFamily="18" charset="0"/>
                <a:cs typeface="Arabic Typesetting" pitchFamily="66" charset="-78"/>
              </a:rPr>
              <a:t/>
            </a:r>
            <a:br>
              <a:rPr lang="en-IN" sz="1800" dirty="0" smtClean="0">
                <a:solidFill>
                  <a:schemeClr val="tx1"/>
                </a:solidFill>
                <a:latin typeface="Bodoni MT" pitchFamily="18" charset="0"/>
                <a:cs typeface="Arabic Typesetting" pitchFamily="66" charset="-78"/>
              </a:rPr>
            </a:br>
            <a:r>
              <a:rPr lang="en-IN" sz="1800" dirty="0">
                <a:solidFill>
                  <a:schemeClr val="tx1"/>
                </a:solidFill>
                <a:latin typeface="Bodoni MT" pitchFamily="18" charset="0"/>
                <a:cs typeface="Arabic Typesetting" pitchFamily="66" charset="-78"/>
              </a:rPr>
              <a:t/>
            </a:r>
            <a:br>
              <a:rPr lang="en-IN" sz="1800" dirty="0">
                <a:solidFill>
                  <a:schemeClr val="tx1"/>
                </a:solidFill>
                <a:latin typeface="Bodoni MT" pitchFamily="18" charset="0"/>
                <a:cs typeface="Arabic Typesetting" pitchFamily="66" charset="-78"/>
              </a:rPr>
            </a:br>
            <a:r>
              <a:rPr lang="en-IN" sz="1800" b="1" dirty="0">
                <a:solidFill>
                  <a:schemeClr val="tx1"/>
                </a:solidFill>
                <a:latin typeface="Bodoni MT" pitchFamily="18" charset="0"/>
                <a:cs typeface="Arabic Typesetting" pitchFamily="66" charset="-78"/>
              </a:rPr>
              <a:t>UNICEF (2001</a:t>
            </a:r>
            <a:r>
              <a:rPr lang="en-IN" sz="1800" b="1" dirty="0" smtClean="0">
                <a:solidFill>
                  <a:schemeClr val="tx1"/>
                </a:solidFill>
                <a:latin typeface="Bodoni MT" pitchFamily="18" charset="0"/>
                <a:cs typeface="Arabic Typesetting" pitchFamily="66" charset="-78"/>
              </a:rPr>
              <a:t>):</a:t>
            </a:r>
            <a:br>
              <a:rPr lang="en-IN" sz="1800" b="1" dirty="0" smtClean="0">
                <a:solidFill>
                  <a:schemeClr val="tx1"/>
                </a:solidFill>
                <a:latin typeface="Bodoni MT" pitchFamily="18" charset="0"/>
                <a:cs typeface="Arabic Typesetting" pitchFamily="66" charset="-78"/>
              </a:rPr>
            </a:br>
            <a:r>
              <a:rPr lang="en-IN" sz="1800" dirty="0">
                <a:solidFill>
                  <a:schemeClr val="tx1"/>
                </a:solidFill>
                <a:latin typeface="Bodoni MT" pitchFamily="18" charset="0"/>
                <a:cs typeface="Arabic Typesetting" pitchFamily="66" charset="-78"/>
              </a:rPr>
              <a:t/>
            </a:r>
            <a:br>
              <a:rPr lang="en-IN" sz="1800" dirty="0">
                <a:solidFill>
                  <a:schemeClr val="tx1"/>
                </a:solidFill>
                <a:latin typeface="Bodoni MT" pitchFamily="18" charset="0"/>
                <a:cs typeface="Arabic Typesetting" pitchFamily="66" charset="-78"/>
              </a:rPr>
            </a:br>
            <a:r>
              <a:rPr lang="en-IN" sz="1800" dirty="0" smtClean="0">
                <a:solidFill>
                  <a:schemeClr val="tx1"/>
                </a:solidFill>
                <a:latin typeface="Bodoni MT" pitchFamily="18" charset="0"/>
                <a:cs typeface="Arabic Typesetting" pitchFamily="66" charset="-78"/>
              </a:rPr>
              <a:t>             Life-Skills </a:t>
            </a:r>
            <a:r>
              <a:rPr lang="en-IN" sz="1800" dirty="0">
                <a:solidFill>
                  <a:schemeClr val="tx1"/>
                </a:solidFill>
                <a:latin typeface="Bodoni MT" pitchFamily="18" charset="0"/>
                <a:cs typeface="Arabic Typesetting" pitchFamily="66" charset="-78"/>
              </a:rPr>
              <a:t>based education is behaviour change or behaviour development approach designed to address a balance of three areas, knowledge, attitude, and </a:t>
            </a:r>
            <a:r>
              <a:rPr lang="en-IN" sz="1800" dirty="0" smtClean="0">
                <a:solidFill>
                  <a:schemeClr val="tx1"/>
                </a:solidFill>
                <a:latin typeface="Bodoni MT" pitchFamily="18" charset="0"/>
                <a:cs typeface="Arabic Typesetting" pitchFamily="66" charset="-78"/>
              </a:rPr>
              <a:t>skills</a:t>
            </a:r>
            <a:br>
              <a:rPr lang="en-IN" sz="1800" dirty="0" smtClean="0">
                <a:solidFill>
                  <a:schemeClr val="tx1"/>
                </a:solidFill>
                <a:latin typeface="Bodoni MT" pitchFamily="18" charset="0"/>
                <a:cs typeface="Arabic Typesetting" pitchFamily="66" charset="-78"/>
              </a:rPr>
            </a:br>
            <a:r>
              <a:rPr lang="en-IN" sz="1800" dirty="0" smtClean="0">
                <a:solidFill>
                  <a:schemeClr val="tx1"/>
                </a:solidFill>
                <a:latin typeface="Bodoni MT" pitchFamily="18" charset="0"/>
                <a:cs typeface="Arabic Typesetting" pitchFamily="66" charset="-78"/>
              </a:rPr>
              <a:t/>
            </a:r>
            <a:br>
              <a:rPr lang="en-IN" sz="1800" dirty="0" smtClean="0">
                <a:solidFill>
                  <a:schemeClr val="tx1"/>
                </a:solidFill>
                <a:latin typeface="Bodoni MT" pitchFamily="18" charset="0"/>
                <a:cs typeface="Arabic Typesetting" pitchFamily="66" charset="-78"/>
              </a:rPr>
            </a:br>
            <a:r>
              <a:rPr lang="en-IN" sz="1800" b="1" dirty="0">
                <a:solidFill>
                  <a:schemeClr val="tx1"/>
                </a:solidFill>
                <a:latin typeface="Bodoni MT" pitchFamily="18" charset="0"/>
                <a:cs typeface="Arabic Typesetting" pitchFamily="66" charset="-78"/>
              </a:rPr>
              <a:t> World Education Forum, </a:t>
            </a:r>
            <a:r>
              <a:rPr lang="en-IN" sz="1800" b="1" dirty="0" smtClean="0">
                <a:solidFill>
                  <a:schemeClr val="tx1"/>
                </a:solidFill>
                <a:latin typeface="Bodoni MT" pitchFamily="18" charset="0"/>
                <a:cs typeface="Arabic Typesetting" pitchFamily="66" charset="-78"/>
              </a:rPr>
              <a:t>2000:</a:t>
            </a:r>
            <a:br>
              <a:rPr lang="en-IN" sz="1800" b="1" dirty="0" smtClean="0">
                <a:solidFill>
                  <a:schemeClr val="tx1"/>
                </a:solidFill>
                <a:latin typeface="Bodoni MT" pitchFamily="18" charset="0"/>
                <a:cs typeface="Arabic Typesetting" pitchFamily="66" charset="-78"/>
              </a:rPr>
            </a:br>
            <a:r>
              <a:rPr lang="en-IN" sz="1800" dirty="0">
                <a:solidFill>
                  <a:schemeClr val="tx1"/>
                </a:solidFill>
                <a:latin typeface="Bodoni MT" pitchFamily="18" charset="0"/>
                <a:cs typeface="Arabic Typesetting" pitchFamily="66" charset="-78"/>
              </a:rPr>
              <a:t/>
            </a:r>
            <a:br>
              <a:rPr lang="en-IN" sz="1800" dirty="0">
                <a:solidFill>
                  <a:schemeClr val="tx1"/>
                </a:solidFill>
                <a:latin typeface="Bodoni MT" pitchFamily="18" charset="0"/>
                <a:cs typeface="Arabic Typesetting" pitchFamily="66" charset="-78"/>
              </a:rPr>
            </a:br>
            <a:r>
              <a:rPr lang="en-IN" sz="1800" dirty="0" smtClean="0">
                <a:solidFill>
                  <a:schemeClr val="tx1"/>
                </a:solidFill>
                <a:latin typeface="Bodoni MT" pitchFamily="18" charset="0"/>
                <a:cs typeface="Arabic Typesetting" pitchFamily="66" charset="-78"/>
              </a:rPr>
              <a:t>              The </a:t>
            </a:r>
            <a:r>
              <a:rPr lang="en-IN" sz="1800" dirty="0">
                <a:solidFill>
                  <a:schemeClr val="tx1"/>
                </a:solidFill>
                <a:latin typeface="Bodoni MT" pitchFamily="18" charset="0"/>
                <a:cs typeface="Arabic Typesetting" pitchFamily="66" charset="-78"/>
              </a:rPr>
              <a:t>human right  to benefit from an education that will meet their basic learning needs in the best and fullest sense of the term an education that includes learning to know to do, to live together and to be.</a:t>
            </a:r>
            <a:r>
              <a:rPr lang="en-IN" sz="1800" dirty="0">
                <a:solidFill>
                  <a:schemeClr val="tx1"/>
                </a:solidFill>
                <a:latin typeface="+mn-lt"/>
              </a:rPr>
              <a:t/>
            </a:r>
            <a:br>
              <a:rPr lang="en-IN" sz="1800" dirty="0">
                <a:solidFill>
                  <a:schemeClr val="tx1"/>
                </a:solidFill>
                <a:latin typeface="+mn-lt"/>
              </a:rPr>
            </a:br>
            <a:r>
              <a:rPr lang="en-IN" sz="1800" dirty="0">
                <a:latin typeface="+mn-lt"/>
              </a:rPr>
              <a:t/>
            </a:r>
            <a:br>
              <a:rPr lang="en-IN" sz="1800" dirty="0">
                <a:latin typeface="+mn-lt"/>
              </a:rPr>
            </a:br>
            <a:endParaRPr lang="en-IN" sz="1800" dirty="0">
              <a:latin typeface="+mn-lt"/>
            </a:endParaRPr>
          </a:p>
        </p:txBody>
      </p:sp>
      <p:sp>
        <p:nvSpPr>
          <p:cNvPr id="3" name="Subtitle 2"/>
          <p:cNvSpPr>
            <a:spLocks noGrp="1"/>
          </p:cNvSpPr>
          <p:nvPr>
            <p:ph type="subTitle" idx="1"/>
          </p:nvPr>
        </p:nvSpPr>
        <p:spPr>
          <a:xfrm>
            <a:off x="1000100" y="0"/>
            <a:ext cx="8143900" cy="1752600"/>
          </a:xfrm>
        </p:spPr>
        <p:txBody>
          <a:bodyPr/>
          <a:lstStyle/>
          <a:p>
            <a:endParaRPr lang="en-IN" b="1" dirty="0" smtClean="0">
              <a:solidFill>
                <a:schemeClr val="tx1"/>
              </a:solidFill>
              <a:latin typeface="Times" pitchFamily="18" charset="0"/>
            </a:endParaRPr>
          </a:p>
          <a:p>
            <a:pPr algn="ctr"/>
            <a:r>
              <a:rPr lang="en-IN" dirty="0" smtClean="0">
                <a:solidFill>
                  <a:srgbClr val="C00000"/>
                </a:solidFill>
                <a:latin typeface="Algerian" pitchFamily="82" charset="0"/>
              </a:rPr>
              <a:t>Life </a:t>
            </a:r>
            <a:r>
              <a:rPr lang="en-IN" dirty="0" smtClean="0">
                <a:solidFill>
                  <a:srgbClr val="C00000"/>
                </a:solidFill>
                <a:latin typeface="Algerian" pitchFamily="82" charset="0"/>
              </a:rPr>
              <a:t>Skills </a:t>
            </a:r>
            <a:r>
              <a:rPr lang="en-IN" dirty="0" smtClean="0">
                <a:solidFill>
                  <a:srgbClr val="C00000"/>
                </a:solidFill>
                <a:latin typeface="Algerian" pitchFamily="82" charset="0"/>
              </a:rPr>
              <a:t>in </a:t>
            </a:r>
            <a:r>
              <a:rPr lang="en-IN" dirty="0" smtClean="0">
                <a:solidFill>
                  <a:srgbClr val="C00000"/>
                </a:solidFill>
                <a:latin typeface="Algerian" pitchFamily="82" charset="0"/>
              </a:rPr>
              <a:t>Education</a:t>
            </a:r>
          </a:p>
          <a:p>
            <a:endParaRPr lang="en-IN"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71414"/>
            <a:ext cx="8143900" cy="1143000"/>
          </a:xfrm>
        </p:spPr>
        <p:txBody>
          <a:bodyPr>
            <a:normAutofit fontScale="90000"/>
          </a:bodyPr>
          <a:lstStyle/>
          <a:p>
            <a:pPr algn="ctr"/>
            <a:r>
              <a:rPr lang="en-IN" b="1" dirty="0" smtClean="0"/>
              <a:t/>
            </a:r>
            <a:br>
              <a:rPr lang="en-IN" b="1" dirty="0" smtClean="0"/>
            </a:br>
            <a:r>
              <a:rPr lang="en-IN" sz="2200" dirty="0" smtClean="0">
                <a:solidFill>
                  <a:srgbClr val="C00000"/>
                </a:solidFill>
                <a:effectLst/>
                <a:latin typeface="Algerian" pitchFamily="82" charset="0"/>
              </a:rPr>
              <a:t>The Pillars </a:t>
            </a:r>
            <a:r>
              <a:rPr lang="en-IN" sz="2200" dirty="0" smtClean="0">
                <a:solidFill>
                  <a:srgbClr val="C00000"/>
                </a:solidFill>
                <a:effectLst/>
                <a:latin typeface="Algerian" pitchFamily="82" charset="0"/>
              </a:rPr>
              <a:t>of Education</a:t>
            </a:r>
            <a:br>
              <a:rPr lang="en-IN" sz="2200" dirty="0" smtClean="0">
                <a:solidFill>
                  <a:srgbClr val="C00000"/>
                </a:solidFill>
                <a:effectLst/>
                <a:latin typeface="Algerian" pitchFamily="82" charset="0"/>
              </a:rPr>
            </a:br>
            <a:endParaRPr lang="en-IN" sz="2200" dirty="0">
              <a:solidFill>
                <a:srgbClr val="C00000"/>
              </a:solidFill>
              <a:effectLst/>
              <a:latin typeface="Algerian" pitchFamily="82" charset="0"/>
            </a:endParaRPr>
          </a:p>
        </p:txBody>
      </p:sp>
      <p:sp>
        <p:nvSpPr>
          <p:cNvPr id="3" name="Content Placeholder 2"/>
          <p:cNvSpPr>
            <a:spLocks noGrp="1"/>
          </p:cNvSpPr>
          <p:nvPr>
            <p:ph idx="1"/>
          </p:nvPr>
        </p:nvSpPr>
        <p:spPr>
          <a:xfrm>
            <a:off x="1000100" y="1214422"/>
            <a:ext cx="8143900" cy="5214974"/>
          </a:xfrm>
        </p:spPr>
        <p:txBody>
          <a:bodyPr>
            <a:normAutofit/>
          </a:bodyPr>
          <a:lstStyle/>
          <a:p>
            <a:r>
              <a:rPr lang="en-IN" sz="1800" b="1" dirty="0" smtClean="0">
                <a:latin typeface="Bodoni MT" pitchFamily="18" charset="0"/>
              </a:rPr>
              <a:t>Learning </a:t>
            </a:r>
            <a:r>
              <a:rPr lang="en-IN" sz="1800" b="1" dirty="0">
                <a:latin typeface="Bodoni MT" pitchFamily="18" charset="0"/>
              </a:rPr>
              <a:t>to know: Developing Reasoning</a:t>
            </a:r>
            <a:endParaRPr lang="en-IN" sz="1800" dirty="0">
              <a:latin typeface="Bodoni MT" pitchFamily="18" charset="0"/>
            </a:endParaRPr>
          </a:p>
          <a:p>
            <a:pPr algn="just">
              <a:buNone/>
            </a:pPr>
            <a:r>
              <a:rPr lang="en-IN" sz="1800" dirty="0" smtClean="0">
                <a:latin typeface="Bodoni MT" pitchFamily="18" charset="0"/>
              </a:rPr>
              <a:t>       It </a:t>
            </a:r>
            <a:r>
              <a:rPr lang="en-IN" sz="1800" dirty="0">
                <a:latin typeface="Bodoni MT" pitchFamily="18" charset="0"/>
              </a:rPr>
              <a:t>relates to cognitive life skills such as critical thinking, problem solving and decision making skills. It thus refers to both the acquisition of knowledge as well as the use of knowledge</a:t>
            </a:r>
            <a:r>
              <a:rPr lang="en-IN" sz="1800" dirty="0" smtClean="0">
                <a:latin typeface="Bodoni MT" pitchFamily="18" charset="0"/>
              </a:rPr>
              <a:t>.</a:t>
            </a:r>
          </a:p>
          <a:p>
            <a:pPr algn="just">
              <a:buNone/>
            </a:pPr>
            <a:endParaRPr lang="en-IN" sz="1800" dirty="0">
              <a:latin typeface="Bodoni MT" pitchFamily="18" charset="0"/>
            </a:endParaRPr>
          </a:p>
          <a:p>
            <a:r>
              <a:rPr lang="en-IN" sz="1800" b="1" dirty="0">
                <a:latin typeface="Bodoni MT" pitchFamily="18" charset="0"/>
              </a:rPr>
              <a:t>Learning to be: Enhancing Agency</a:t>
            </a:r>
            <a:endParaRPr lang="en-IN" sz="1800" dirty="0">
              <a:latin typeface="Bodoni MT" pitchFamily="18" charset="0"/>
            </a:endParaRPr>
          </a:p>
          <a:p>
            <a:pPr algn="just">
              <a:buNone/>
            </a:pPr>
            <a:r>
              <a:rPr lang="en-IN" sz="1800" dirty="0" smtClean="0">
                <a:latin typeface="Bodoni MT" pitchFamily="18" charset="0"/>
              </a:rPr>
              <a:t>       It </a:t>
            </a:r>
            <a:r>
              <a:rPr lang="en-IN" sz="1800" dirty="0">
                <a:latin typeface="Bodoni MT" pitchFamily="18" charset="0"/>
              </a:rPr>
              <a:t>relates to communication skills, Negotiations Skills, Refusal Skills, Assertiveness skills, Interpersonal Skills, Co-operations Skills,&amp; Empathy Skills</a:t>
            </a:r>
            <a:r>
              <a:rPr lang="en-IN" sz="1800" dirty="0" smtClean="0">
                <a:latin typeface="Bodoni MT" pitchFamily="18" charset="0"/>
              </a:rPr>
              <a:t>.</a:t>
            </a:r>
          </a:p>
          <a:p>
            <a:pPr algn="just">
              <a:buNone/>
            </a:pPr>
            <a:endParaRPr lang="en-IN" sz="1800" dirty="0">
              <a:latin typeface="Bodoni MT" pitchFamily="18" charset="0"/>
            </a:endParaRPr>
          </a:p>
          <a:p>
            <a:r>
              <a:rPr lang="en-IN" sz="1800" b="1" dirty="0">
                <a:latin typeface="Bodoni MT" pitchFamily="18" charset="0"/>
              </a:rPr>
              <a:t>Learning to Do: Functioning and Capabilities</a:t>
            </a:r>
            <a:endParaRPr lang="en-IN" sz="1800" dirty="0">
              <a:latin typeface="Bodoni MT" pitchFamily="18" charset="0"/>
            </a:endParaRPr>
          </a:p>
          <a:p>
            <a:pPr>
              <a:buNone/>
            </a:pPr>
            <a:r>
              <a:rPr lang="en-IN" sz="1800" dirty="0" smtClean="0">
                <a:latin typeface="Bodoni MT" pitchFamily="18" charset="0"/>
              </a:rPr>
              <a:t>       It </a:t>
            </a:r>
            <a:r>
              <a:rPr lang="en-IN" sz="1800" dirty="0">
                <a:latin typeface="Bodoni MT" pitchFamily="18" charset="0"/>
              </a:rPr>
              <a:t>refers to central human functional capabilities of 'Life', Bodily Health, 'Bodily integrity and </a:t>
            </a:r>
            <a:endParaRPr lang="en-IN" sz="1800" dirty="0" smtClean="0">
              <a:latin typeface="Bodoni MT" pitchFamily="18" charset="0"/>
            </a:endParaRPr>
          </a:p>
          <a:p>
            <a:pPr>
              <a:buNone/>
            </a:pPr>
            <a:endParaRPr lang="en-IN" sz="1800" dirty="0" smtClean="0">
              <a:latin typeface="Bodoni MT"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0"/>
            <a:ext cx="8143900" cy="1143000"/>
          </a:xfrm>
        </p:spPr>
        <p:txBody>
          <a:bodyPr>
            <a:normAutofit/>
          </a:bodyPr>
          <a:lstStyle/>
          <a:p>
            <a:pPr algn="ctr"/>
            <a:r>
              <a:rPr lang="en-IN" sz="3100" dirty="0" smtClean="0">
                <a:solidFill>
                  <a:srgbClr val="C00000"/>
                </a:solidFill>
                <a:effectLst/>
                <a:latin typeface="Algerian" pitchFamily="82" charset="0"/>
              </a:rPr>
              <a:t>Life Skills in </a:t>
            </a:r>
            <a:r>
              <a:rPr lang="en-IN" sz="3100" dirty="0" smtClean="0">
                <a:solidFill>
                  <a:srgbClr val="C00000"/>
                </a:solidFill>
                <a:effectLst/>
                <a:latin typeface="Algerian" pitchFamily="82" charset="0"/>
              </a:rPr>
              <a:t>Education</a:t>
            </a:r>
            <a:endParaRPr lang="en-IN" dirty="0"/>
          </a:p>
        </p:txBody>
      </p:sp>
      <p:sp>
        <p:nvSpPr>
          <p:cNvPr id="3" name="Content Placeholder 2"/>
          <p:cNvSpPr>
            <a:spLocks noGrp="1"/>
          </p:cNvSpPr>
          <p:nvPr>
            <p:ph idx="1"/>
          </p:nvPr>
        </p:nvSpPr>
        <p:spPr>
          <a:xfrm>
            <a:off x="1000100" y="928670"/>
            <a:ext cx="8143900" cy="5929330"/>
          </a:xfrm>
        </p:spPr>
        <p:txBody>
          <a:bodyPr>
            <a:normAutofit fontScale="40000" lnSpcReduction="20000"/>
          </a:bodyPr>
          <a:lstStyle/>
          <a:p>
            <a:pPr algn="just">
              <a:lnSpc>
                <a:spcPct val="170000"/>
              </a:lnSpc>
              <a:buNone/>
            </a:pPr>
            <a:r>
              <a:rPr lang="en-IN" b="1" dirty="0" smtClean="0">
                <a:latin typeface="Bodoni MT" pitchFamily="18" charset="0"/>
              </a:rPr>
              <a:t>Problem Solving</a:t>
            </a:r>
            <a:endParaRPr lang="en-IN" dirty="0" smtClean="0">
              <a:latin typeface="Bodoni MT" pitchFamily="18" charset="0"/>
            </a:endParaRPr>
          </a:p>
          <a:p>
            <a:pPr algn="just">
              <a:lnSpc>
                <a:spcPct val="170000"/>
              </a:lnSpc>
              <a:buNone/>
            </a:pPr>
            <a:r>
              <a:rPr lang="en-IN" dirty="0" smtClean="0">
                <a:latin typeface="Bodoni MT" pitchFamily="18" charset="0"/>
              </a:rPr>
              <a:t>Allows to solve problem, conflict without anger, intimidation, insubordination , aggressive force or behaviour. For e.g. In education there is a teaching methods called Cooperative Learning Method. In this method students working together in small groups to solve out the problem given by the teacher that has been outlined by teacher. One of the method of cooperative method is Jigsaw. Jigsaw teaching strategy reduces racial conflicts among school children promotes better learning improve student motivation and increasing positive educational outcomes. In this methods teachers divide students in to 5 to 6 persons jigsaw groups. Assign each students to learn one topic. Give students time to read over the topic at least twice and become familiar with it. Give students in these expert groups time  to discuss the main points of their topic and to rehearse the presentation they will make their jigsaw </a:t>
            </a:r>
            <a:r>
              <a:rPr lang="en-IN" dirty="0" err="1" smtClean="0">
                <a:latin typeface="Bodoni MT" pitchFamily="18" charset="0"/>
              </a:rPr>
              <a:t>group.Here</a:t>
            </a:r>
            <a:r>
              <a:rPr lang="en-IN" dirty="0" smtClean="0">
                <a:latin typeface="Bodoni MT" pitchFamily="18" charset="0"/>
              </a:rPr>
              <a:t> are the examples of cooperative learning method and </a:t>
            </a:r>
            <a:r>
              <a:rPr lang="en-IN" dirty="0" smtClean="0">
                <a:latin typeface="Bodoni MT" pitchFamily="18" charset="0"/>
              </a:rPr>
              <a:t>jigsaw3</a:t>
            </a:r>
          </a:p>
          <a:p>
            <a:pPr algn="just">
              <a:lnSpc>
                <a:spcPct val="170000"/>
              </a:lnSpc>
              <a:buNone/>
            </a:pPr>
            <a:endParaRPr lang="en-IN" dirty="0" smtClean="0">
              <a:latin typeface="Bodoni MT" pitchFamily="18" charset="0"/>
            </a:endParaRPr>
          </a:p>
          <a:p>
            <a:pPr>
              <a:buNone/>
            </a:pPr>
            <a:r>
              <a:rPr lang="en-IN" b="1" u="sng" dirty="0" smtClean="0">
                <a:hlinkClick r:id="rId2"/>
              </a:rPr>
              <a:t>https://www.youtube.com/watch?v=MFV2CekiUy0</a:t>
            </a:r>
            <a:endParaRPr lang="en-IN" dirty="0" smtClean="0"/>
          </a:p>
          <a:p>
            <a:pPr>
              <a:buNone/>
            </a:pPr>
            <a:r>
              <a:rPr lang="en-IN" b="1" u="sng" dirty="0" smtClean="0">
                <a:hlinkClick r:id="rId3"/>
              </a:rPr>
              <a:t>https://www.youtube.com/watch?v=D6i7U_99BQY</a:t>
            </a:r>
            <a:endParaRPr lang="en-IN" dirty="0" smtClean="0"/>
          </a:p>
          <a:p>
            <a:pPr>
              <a:buNone/>
            </a:pPr>
            <a:r>
              <a:rPr lang="en-IN" dirty="0" smtClean="0"/>
              <a:t/>
            </a:r>
            <a:br>
              <a:rPr lang="en-IN" dirty="0" smtClean="0"/>
            </a:br>
            <a:endParaRPr lang="en-IN" dirty="0" smtClean="0"/>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214290"/>
            <a:ext cx="8143900" cy="6643710"/>
          </a:xfrm>
        </p:spPr>
        <p:txBody>
          <a:bodyPr>
            <a:normAutofit fontScale="62500" lnSpcReduction="20000"/>
          </a:bodyPr>
          <a:lstStyle/>
          <a:p>
            <a:pPr algn="just">
              <a:lnSpc>
                <a:spcPct val="170000"/>
              </a:lnSpc>
              <a:buNone/>
            </a:pPr>
            <a:r>
              <a:rPr lang="en-IN" b="1" dirty="0" smtClean="0">
                <a:latin typeface="Bodoni MT" pitchFamily="18" charset="0"/>
              </a:rPr>
              <a:t>Decision Making   </a:t>
            </a:r>
            <a:endParaRPr lang="en-IN" b="1" dirty="0" smtClean="0">
              <a:latin typeface="Bodoni MT" pitchFamily="18" charset="0"/>
            </a:endParaRPr>
          </a:p>
          <a:p>
            <a:pPr algn="just">
              <a:lnSpc>
                <a:spcPct val="170000"/>
              </a:lnSpc>
              <a:buNone/>
            </a:pPr>
            <a:r>
              <a:rPr lang="en-IN" dirty="0" smtClean="0">
                <a:latin typeface="Bodoni MT" pitchFamily="18" charset="0"/>
              </a:rPr>
              <a:t>Project </a:t>
            </a:r>
            <a:r>
              <a:rPr lang="en-IN" dirty="0" smtClean="0">
                <a:latin typeface="Bodoni MT" pitchFamily="18" charset="0"/>
              </a:rPr>
              <a:t>Based Learning is a dynamic classroom approach in which students actively explore real world problems and challenges and a acquire a deeper knowledge. Students have to work in groups. The teacher has given a complex problem to the student related to real life situations. To achieve the goal students have to make decision regarding the alternative choices present in the environment. In project based learning model organized an open ended diving question or challenge. It requires to learn to create something new. It also requires critical thinking, problem-solving </a:t>
            </a:r>
            <a:r>
              <a:rPr lang="en-IN" dirty="0" smtClean="0">
                <a:latin typeface="Bodoni MT" pitchFamily="18" charset="0"/>
              </a:rPr>
              <a:t>collaboration, </a:t>
            </a:r>
            <a:r>
              <a:rPr lang="en-IN" dirty="0" smtClean="0">
                <a:latin typeface="Bodoni MT" pitchFamily="18" charset="0"/>
              </a:rPr>
              <a:t>and communication. In historical research method researcher</a:t>
            </a:r>
            <a:r>
              <a:rPr lang="en-IN" dirty="0" smtClean="0">
                <a:latin typeface="Bodoni MT" pitchFamily="18" charset="0"/>
              </a:rPr>
              <a:t>.</a:t>
            </a:r>
          </a:p>
          <a:p>
            <a:pPr algn="just">
              <a:lnSpc>
                <a:spcPct val="170000"/>
              </a:lnSpc>
              <a:buNone/>
            </a:pPr>
            <a:endParaRPr lang="en-IN" dirty="0" smtClean="0">
              <a:latin typeface="Bodoni MT" pitchFamily="18" charset="0"/>
            </a:endParaRPr>
          </a:p>
          <a:p>
            <a:pPr>
              <a:buNone/>
            </a:pPr>
            <a:r>
              <a:rPr lang="en-IN" u="sng" dirty="0" smtClean="0">
                <a:hlinkClick r:id="rId2"/>
              </a:rPr>
              <a:t>https://www.youtube.com/watch?v=D6i7U_99BQY</a:t>
            </a:r>
            <a:endParaRPr lang="en-IN" dirty="0" smtClean="0"/>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0"/>
            <a:ext cx="8143900" cy="6715148"/>
          </a:xfrm>
        </p:spPr>
        <p:txBody>
          <a:bodyPr/>
          <a:lstStyle/>
          <a:p>
            <a:pPr>
              <a:lnSpc>
                <a:spcPct val="150000"/>
              </a:lnSpc>
              <a:buNone/>
            </a:pPr>
            <a:r>
              <a:rPr lang="en-IN" sz="2000" b="1" dirty="0" smtClean="0">
                <a:latin typeface="Bodoni MT" pitchFamily="18" charset="0"/>
              </a:rPr>
              <a:t>Creative Thinking</a:t>
            </a:r>
            <a:endParaRPr lang="en-IN" sz="2000" dirty="0" smtClean="0">
              <a:latin typeface="Bodoni MT" pitchFamily="18" charset="0"/>
            </a:endParaRPr>
          </a:p>
          <a:p>
            <a:r>
              <a:rPr lang="en-IN" sz="2000" dirty="0" smtClean="0">
                <a:latin typeface="Bodoni MT" pitchFamily="18" charset="0"/>
              </a:rPr>
              <a:t>Inquiry training model was developed by Richard to teach students  a process for investigating and explaining unusual phenomena. This model helps students to establish facts, build concepts and generate explanations. </a:t>
            </a:r>
          </a:p>
          <a:p>
            <a:pPr>
              <a:buNone/>
            </a:pPr>
            <a:endParaRPr lang="en-IN" sz="2000" dirty="0" smtClean="0">
              <a:latin typeface="Bodoni MT" pitchFamily="18" charset="0"/>
            </a:endParaRPr>
          </a:p>
          <a:p>
            <a:pPr>
              <a:buNone/>
            </a:pPr>
            <a:r>
              <a:rPr lang="en-IN" sz="2000" u="sng" dirty="0" smtClean="0">
                <a:hlinkClick r:id="rId2"/>
              </a:rPr>
              <a:t>https</a:t>
            </a:r>
            <a:r>
              <a:rPr lang="en-IN" sz="2000" u="sng" dirty="0" smtClean="0">
                <a:hlinkClick r:id="rId2"/>
              </a:rPr>
              <a:t>://www.youtube.com/watch?v=mAYh4nWUkU0</a:t>
            </a:r>
            <a:endParaRPr lang="en-IN" sz="2000" dirty="0" smtClean="0"/>
          </a:p>
          <a:p>
            <a:pPr>
              <a:buNone/>
            </a:pPr>
            <a:r>
              <a:rPr lang="en-IN" sz="2000" dirty="0" smtClean="0"/>
              <a:t/>
            </a:r>
            <a:br>
              <a:rPr lang="en-IN" sz="2000" dirty="0" smtClean="0"/>
            </a:br>
            <a:endParaRPr lang="en-IN" sz="2000" dirty="0" smtClean="0">
              <a:latin typeface="Bodoni MT" pitchFamily="18" charset="0"/>
            </a:endParaRPr>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0"/>
            <a:ext cx="8215338" cy="6858000"/>
          </a:xfrm>
        </p:spPr>
        <p:txBody>
          <a:bodyPr>
            <a:normAutofit/>
          </a:bodyPr>
          <a:lstStyle/>
          <a:p>
            <a:pPr>
              <a:lnSpc>
                <a:spcPct val="150000"/>
              </a:lnSpc>
              <a:buNone/>
            </a:pPr>
            <a:r>
              <a:rPr lang="en-IN" sz="1800" b="1" dirty="0" smtClean="0">
                <a:latin typeface="Bodoni MT" pitchFamily="18" charset="0"/>
              </a:rPr>
              <a:t>Interpersonal relationship </a:t>
            </a:r>
            <a:endParaRPr lang="en-IN" sz="1800" dirty="0" smtClean="0">
              <a:latin typeface="Bodoni MT" pitchFamily="18" charset="0"/>
            </a:endParaRPr>
          </a:p>
          <a:p>
            <a:pPr>
              <a:lnSpc>
                <a:spcPct val="150000"/>
              </a:lnSpc>
              <a:buNone/>
            </a:pPr>
            <a:r>
              <a:rPr lang="en-IN" sz="1800" dirty="0" smtClean="0">
                <a:latin typeface="Bodoni MT" pitchFamily="18" charset="0"/>
              </a:rPr>
              <a:t>Education is teaching learning process. The classroom is a social system in which the teacher and the student interact as organizational members. The quality of classroom relations is dependent on the activities of both the instructor and the students. Teachers communicate during their classes. They need a good preparation in order to send correct, up to date messages. </a:t>
            </a:r>
          </a:p>
          <a:p>
            <a:pPr>
              <a:buNone/>
            </a:pP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100" y="500042"/>
            <a:ext cx="8143900" cy="1143000"/>
          </a:xfrm>
        </p:spPr>
        <p:txBody>
          <a:bodyPr>
            <a:normAutofit/>
          </a:bodyPr>
          <a:lstStyle/>
          <a:p>
            <a:r>
              <a:rPr lang="en-IN" sz="2400" dirty="0" smtClean="0">
                <a:solidFill>
                  <a:srgbClr val="C00000"/>
                </a:solidFill>
                <a:effectLst/>
                <a:latin typeface="Bodoni MT" pitchFamily="18" charset="0"/>
              </a:rPr>
              <a:t>I. Problem solving </a:t>
            </a:r>
            <a:r>
              <a:rPr lang="en-IN" sz="2400" dirty="0" smtClean="0">
                <a:solidFill>
                  <a:srgbClr val="C00000"/>
                </a:solidFill>
                <a:effectLst/>
                <a:latin typeface="Bodoni MT" pitchFamily="18" charset="0"/>
              </a:rPr>
              <a:t>skill</a:t>
            </a:r>
            <a:endParaRPr lang="en-IN" sz="2400" dirty="0">
              <a:solidFill>
                <a:srgbClr val="C00000"/>
              </a:solidFill>
              <a:effectLst/>
              <a:latin typeface="Bodoni MT" pitchFamily="18" charset="0"/>
            </a:endParaRPr>
          </a:p>
        </p:txBody>
      </p:sp>
      <p:sp>
        <p:nvSpPr>
          <p:cNvPr id="3" name="Content Placeholder 2"/>
          <p:cNvSpPr>
            <a:spLocks noGrp="1"/>
          </p:cNvSpPr>
          <p:nvPr>
            <p:ph idx="1"/>
          </p:nvPr>
        </p:nvSpPr>
        <p:spPr>
          <a:xfrm>
            <a:off x="1000100" y="2857520"/>
            <a:ext cx="8143900" cy="4500570"/>
          </a:xfrm>
        </p:spPr>
        <p:txBody>
          <a:bodyPr>
            <a:normAutofit fontScale="40000" lnSpcReduction="20000"/>
          </a:bodyPr>
          <a:lstStyle/>
          <a:p>
            <a:pPr>
              <a:buNone/>
            </a:pPr>
            <a:r>
              <a:rPr lang="en-IN" u="sng" dirty="0" smtClean="0"/>
              <a:t>The </a:t>
            </a:r>
            <a:r>
              <a:rPr lang="en-IN" u="sng" dirty="0" smtClean="0"/>
              <a:t>First Step in Problem Solving with Algebra </a:t>
            </a:r>
            <a:r>
              <a:rPr lang="en-IN" b="1" u="sng" dirty="0" smtClean="0"/>
              <a:t>To familiarize</a:t>
            </a:r>
            <a:r>
              <a:rPr lang="en-IN" u="sng" dirty="0" smtClean="0"/>
              <a:t> yourself with the problem</a:t>
            </a:r>
            <a:r>
              <a:rPr lang="en-IN" dirty="0" smtClean="0"/>
              <a:t>: </a:t>
            </a:r>
          </a:p>
          <a:p>
            <a:pPr>
              <a:buNone/>
            </a:pPr>
            <a:r>
              <a:rPr lang="en-IN" dirty="0" smtClean="0"/>
              <a:t>1. If the problem is written, read it carefully. Then read it again, perhaps aloud. Verbalize the problem to yourself. </a:t>
            </a:r>
          </a:p>
          <a:p>
            <a:pPr>
              <a:buNone/>
            </a:pPr>
            <a:r>
              <a:rPr lang="en-IN" dirty="0" smtClean="0"/>
              <a:t>2. List the information given and restate the question being asked. Select a variable or variables to represent any unknown(s) and clearly state what each variable represents. Be descriptive! For example, let t = the flight time, in hours. </a:t>
            </a:r>
          </a:p>
          <a:p>
            <a:pPr>
              <a:buNone/>
            </a:pPr>
            <a:r>
              <a:rPr lang="en-IN" dirty="0" smtClean="0"/>
              <a:t>3. Find additional information. Look up formulas or definitions with which you are not familiar. Geometric formulas appear on the inside back cover of this text; important words appear in the index. Consult an expert in the field or a reference librarian. </a:t>
            </a:r>
          </a:p>
          <a:p>
            <a:pPr>
              <a:buNone/>
            </a:pPr>
            <a:r>
              <a:rPr lang="en-IN" dirty="0" smtClean="0"/>
              <a:t>4. Create a table, using variables, in which both known and unknown information is listed. Look for possible patterns. </a:t>
            </a:r>
          </a:p>
          <a:p>
            <a:pPr>
              <a:buNone/>
            </a:pPr>
            <a:r>
              <a:rPr lang="en-IN" dirty="0" smtClean="0"/>
              <a:t>5. Make and label a drawing. </a:t>
            </a:r>
          </a:p>
          <a:p>
            <a:pPr>
              <a:buNone/>
            </a:pPr>
            <a:r>
              <a:rPr lang="en-IN" dirty="0" smtClean="0"/>
              <a:t>6. Estimate or guess an answer and check to see whether it is correct. </a:t>
            </a:r>
          </a:p>
          <a:p>
            <a:pPr>
              <a:buNone/>
            </a:pPr>
            <a:r>
              <a:rPr lang="en-IN" u="sng" dirty="0" smtClean="0"/>
              <a:t>The </a:t>
            </a:r>
            <a:r>
              <a:rPr lang="en-IN" u="sng" dirty="0" smtClean="0"/>
              <a:t>Second Step in Problem Solving with Algebra </a:t>
            </a:r>
            <a:r>
              <a:rPr lang="en-IN" b="1" u="sng" dirty="0" smtClean="0"/>
              <a:t>Translate the problem</a:t>
            </a:r>
            <a:r>
              <a:rPr lang="en-IN" u="sng" dirty="0" smtClean="0"/>
              <a:t> to mathematical language.</a:t>
            </a:r>
            <a:r>
              <a:rPr lang="en-IN" dirty="0" smtClean="0"/>
              <a:t> </a:t>
            </a:r>
          </a:p>
          <a:p>
            <a:pPr>
              <a:buNone/>
            </a:pPr>
            <a:r>
              <a:rPr lang="en-IN" u="sng" dirty="0" smtClean="0"/>
              <a:t>The </a:t>
            </a:r>
            <a:r>
              <a:rPr lang="en-IN" u="sng" dirty="0" smtClean="0"/>
              <a:t>Third Step in Problem Solving with Algebra Carry out some </a:t>
            </a:r>
            <a:r>
              <a:rPr lang="en-IN" b="1" u="sng" dirty="0" smtClean="0"/>
              <a:t>mathematical manipulation</a:t>
            </a:r>
            <a:r>
              <a:rPr lang="en-IN" dirty="0" smtClean="0"/>
              <a:t>. If  learners have translated to an equation, this means to solve the equation. </a:t>
            </a:r>
          </a:p>
          <a:p>
            <a:pPr>
              <a:buNone/>
            </a:pPr>
            <a:r>
              <a:rPr lang="en-IN" u="sng" dirty="0" smtClean="0"/>
              <a:t>The </a:t>
            </a:r>
            <a:r>
              <a:rPr lang="en-IN" u="sng" dirty="0" smtClean="0"/>
              <a:t>Fourth Step in Problem Solving with Algebra </a:t>
            </a:r>
            <a:r>
              <a:rPr lang="en-IN" b="1" u="sng" dirty="0" smtClean="0"/>
              <a:t>Check you answer</a:t>
            </a:r>
            <a:r>
              <a:rPr lang="en-IN" u="sng" dirty="0" smtClean="0"/>
              <a:t> with the original problem.</a:t>
            </a:r>
            <a:r>
              <a:rPr lang="en-IN" dirty="0" smtClean="0"/>
              <a:t> Remember to make sure your solution is reasonable and that all the conditions of the original problem are satisfied. </a:t>
            </a:r>
          </a:p>
          <a:p>
            <a:pPr>
              <a:buNone/>
            </a:pPr>
            <a:r>
              <a:rPr lang="en-IN" u="sng" dirty="0" smtClean="0"/>
              <a:t>The </a:t>
            </a:r>
            <a:r>
              <a:rPr lang="en-IN" u="sng" dirty="0" smtClean="0"/>
              <a:t>Fifth Step in Problem Solving with Algebra State the solution in a </a:t>
            </a:r>
            <a:r>
              <a:rPr lang="en-IN" b="1" u="sng" dirty="0" smtClean="0"/>
              <a:t>clear and precise manner</a:t>
            </a:r>
            <a:r>
              <a:rPr lang="en-IN" u="sng" dirty="0" smtClean="0"/>
              <a:t>.</a:t>
            </a:r>
            <a:r>
              <a:rPr lang="en-IN" dirty="0" smtClean="0"/>
              <a:t> That is, write a complete English sentence stating the solution.</a:t>
            </a:r>
          </a:p>
          <a:p>
            <a:pPr>
              <a:buNone/>
            </a:pPr>
            <a:r>
              <a:rPr lang="en-IN" dirty="0" smtClean="0"/>
              <a:t/>
            </a:r>
            <a:br>
              <a:rPr lang="en-IN" dirty="0" smtClean="0"/>
            </a:br>
            <a:endParaRPr lang="en-IN" dirty="0"/>
          </a:p>
        </p:txBody>
      </p:sp>
      <p:sp>
        <p:nvSpPr>
          <p:cNvPr id="4" name="TextBox 3"/>
          <p:cNvSpPr txBox="1"/>
          <p:nvPr/>
        </p:nvSpPr>
        <p:spPr>
          <a:xfrm>
            <a:off x="1000100" y="1391181"/>
            <a:ext cx="8143900" cy="1323439"/>
          </a:xfrm>
          <a:prstGeom prst="rect">
            <a:avLst/>
          </a:prstGeom>
          <a:noFill/>
        </p:spPr>
        <p:txBody>
          <a:bodyPr wrap="square" rtlCol="0">
            <a:spAutoFit/>
          </a:bodyPr>
          <a:lstStyle/>
          <a:p>
            <a:r>
              <a:rPr lang="en-IN" sz="1600" dirty="0" smtClean="0">
                <a:latin typeface="Bodoni MT" pitchFamily="18" charset="0"/>
              </a:rPr>
              <a:t>1. Familiarize yourself with the problem. </a:t>
            </a:r>
          </a:p>
          <a:p>
            <a:r>
              <a:rPr lang="en-IN" sz="1600" dirty="0" smtClean="0">
                <a:latin typeface="Bodoni MT" pitchFamily="18" charset="0"/>
              </a:rPr>
              <a:t>2. Translate to mathematical language. </a:t>
            </a:r>
          </a:p>
          <a:p>
            <a:r>
              <a:rPr lang="en-IN" sz="1600" dirty="0" smtClean="0">
                <a:latin typeface="Bodoni MT" pitchFamily="18" charset="0"/>
              </a:rPr>
              <a:t>3. Carry − out some mathematical manipulation. </a:t>
            </a:r>
          </a:p>
          <a:p>
            <a:r>
              <a:rPr lang="en-IN" sz="1600" dirty="0" smtClean="0">
                <a:latin typeface="Bodoni MT" pitchFamily="18" charset="0"/>
              </a:rPr>
              <a:t>4. Check your possible answer in the original problem.</a:t>
            </a:r>
          </a:p>
          <a:p>
            <a:r>
              <a:rPr lang="en-IN" sz="1600" dirty="0" smtClean="0">
                <a:latin typeface="Bodoni MT" pitchFamily="18" charset="0"/>
              </a:rPr>
              <a:t> 5. State the answer clearly. </a:t>
            </a:r>
            <a:endParaRPr lang="en-IN" sz="1600" dirty="0" smtClean="0">
              <a:latin typeface="Bodoni MT" pitchFamily="18" charset="0"/>
            </a:endParaRPr>
          </a:p>
        </p:txBody>
      </p:sp>
      <p:sp>
        <p:nvSpPr>
          <p:cNvPr id="5" name="Title 1"/>
          <p:cNvSpPr txBox="1">
            <a:spLocks/>
          </p:cNvSpPr>
          <p:nvPr/>
        </p:nvSpPr>
        <p:spPr>
          <a:xfrm>
            <a:off x="1000100" y="-214338"/>
            <a:ext cx="8143900" cy="11430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400" b="0"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Algerian" pitchFamily="82" charset="0"/>
                <a:ea typeface="+mj-ea"/>
                <a:cs typeface="+mj-cs"/>
              </a:rPr>
              <a:t>Life Skills in Mathematics</a:t>
            </a:r>
            <a:endParaRPr kumimoji="0" lang="en-IN" sz="2400" b="0" i="0" u="none" strike="noStrike" kern="1200" cap="none" spc="0" normalizeH="0" baseline="0" noProof="0" dirty="0">
              <a:ln>
                <a:noFill/>
              </a:ln>
              <a:solidFill>
                <a:srgbClr val="C00000"/>
              </a:solidFill>
              <a:effectLst>
                <a:outerShdw blurRad="50000" dist="30000" dir="5400000" algn="tl" rotWithShape="0">
                  <a:srgbClr val="000000">
                    <a:alpha val="30000"/>
                  </a:srgbClr>
                </a:outerShdw>
              </a:effectLst>
              <a:uLnTx/>
              <a:uFillTx/>
              <a:latin typeface="Algerian" pitchFamily="82" charset="0"/>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Override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
  <TotalTime>179</TotalTime>
  <Words>1319</Words>
  <Application>Microsoft Office PowerPoint</Application>
  <PresentationFormat>On-screen Show (4:3)</PresentationFormat>
  <Paragraphs>104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Solstice</vt:lpstr>
      <vt:lpstr>Welcome  to  UGC HRDC  Saurashtra University Rajkot  Faculty Improvement programme - 08 </vt:lpstr>
      <vt:lpstr>    Dr. Jigna L. Kholiya  Mr. Narendrabhai T. Chotaliya Dr. Sachin G. Mahajan Dr. Mayur S. Jani   </vt:lpstr>
      <vt:lpstr>According to World Health Organisation (1997) :               Thee abilities for adaptive and positive behaviour that enables individuals to deal effectively with the demands and challenges of everyday life.   UNICEF (2001):               Life-Skills based education is behaviour change or behaviour development approach designed to address a balance of three areas, knowledge, attitude, and skills   World Education Forum, 2000:                The human right  to benefit from an education that will meet their basic learning needs in the best and fullest sense of the term an education that includes learning to know to do, to live together and to be.  </vt:lpstr>
      <vt:lpstr> The Pillars of Education </vt:lpstr>
      <vt:lpstr>Life Skills in Education</vt:lpstr>
      <vt:lpstr>Slide 6</vt:lpstr>
      <vt:lpstr>Slide 7</vt:lpstr>
      <vt:lpstr>Slide 8</vt:lpstr>
      <vt:lpstr>I. Problem solving skill</vt:lpstr>
      <vt:lpstr>Decision Making Skill</vt:lpstr>
      <vt:lpstr>Critical thinking skill</vt:lpstr>
      <vt:lpstr>Communicating ideas and information</vt:lpstr>
      <vt:lpstr>Interpersonal Relationship</vt:lpstr>
      <vt:lpstr>Life Skills in Gujrati </vt:lpstr>
      <vt:lpstr>Life Skills in Library Science </vt:lpstr>
      <vt:lpstr>Suggested parameters to enhance life skill in education  with respect to Ancient Education System</vt:lpstr>
      <vt:lpstr>Thanks   to all  UGC HRDC  Saurashtra University Rajkot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According to World Health Organisation (1997)  ‘Thee abilities for adaptive and positive behaviour that enables individuals to deal effectively with the demands and challenges of everyday life. UNICEF (2001) Life-Skills based education is behaviour change or behaviour development approach designed to address a balance of three areas, knowledge, attitude, and skills  World Education Forum, 2000 the human right  to benefit from an education that will meet their basic learning needs in the best and fullest sense of the term an education that includes learning to know to do, to live together and to be.</dc:title>
  <dc:creator>user15</dc:creator>
  <cp:lastModifiedBy>user15</cp:lastModifiedBy>
  <cp:revision>22</cp:revision>
  <dcterms:created xsi:type="dcterms:W3CDTF">2018-03-22T05:55:45Z</dcterms:created>
  <dcterms:modified xsi:type="dcterms:W3CDTF">2018-03-23T07:39:16Z</dcterms:modified>
</cp:coreProperties>
</file>